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 id="263" r:id="rId9"/>
    <p:sldId id="265" r:id="rId10"/>
    <p:sldId id="266" r:id="rId11"/>
    <p:sldId id="267" r:id="rId12"/>
    <p:sldId id="270" r:id="rId13"/>
    <p:sldId id="271" r:id="rId14"/>
    <p:sldId id="272" r:id="rId15"/>
    <p:sldId id="273" r:id="rId16"/>
    <p:sldId id="274" r:id="rId17"/>
    <p:sldId id="268" r:id="rId18"/>
    <p:sldId id="275" r:id="rId19"/>
    <p:sldId id="276" r:id="rId20"/>
    <p:sldId id="278" r:id="rId21"/>
    <p:sldId id="279" r:id="rId22"/>
    <p:sldId id="280" r:id="rId23"/>
    <p:sldId id="284" r:id="rId24"/>
    <p:sldId id="285" r:id="rId25"/>
    <p:sldId id="286" r:id="rId26"/>
    <p:sldId id="287" r:id="rId27"/>
    <p:sldId id="292" r:id="rId28"/>
    <p:sldId id="288" r:id="rId29"/>
    <p:sldId id="289" r:id="rId30"/>
    <p:sldId id="290" r:id="rId31"/>
    <p:sldId id="291" r:id="rId32"/>
    <p:sldId id="293" r:id="rId33"/>
    <p:sldId id="294" r:id="rId34"/>
    <p:sldId id="295" r:id="rId35"/>
    <p:sldId id="307" r:id="rId36"/>
    <p:sldId id="296" r:id="rId37"/>
    <p:sldId id="297" r:id="rId38"/>
    <p:sldId id="298" r:id="rId39"/>
    <p:sldId id="299" r:id="rId40"/>
    <p:sldId id="264" r:id="rId41"/>
    <p:sldId id="300" r:id="rId42"/>
    <p:sldId id="301" r:id="rId43"/>
    <p:sldId id="302" r:id="rId44"/>
    <p:sldId id="308" r:id="rId45"/>
    <p:sldId id="303" r:id="rId46"/>
    <p:sldId id="304" r:id="rId47"/>
    <p:sldId id="305" r:id="rId48"/>
    <p:sldId id="306" r:id="rId49"/>
    <p:sldId id="309" r:id="rId50"/>
    <p:sldId id="310" r:id="rId51"/>
    <p:sldId id="311" r:id="rId52"/>
    <p:sldId id="312" r:id="rId53"/>
    <p:sldId id="313" r:id="rId54"/>
    <p:sldId id="314" r:id="rId55"/>
    <p:sldId id="316" r:id="rId56"/>
    <p:sldId id="317" r:id="rId57"/>
    <p:sldId id="318" r:id="rId58"/>
    <p:sldId id="319" r:id="rId59"/>
    <p:sldId id="320" r:id="rId60"/>
    <p:sldId id="321" r:id="rId61"/>
    <p:sldId id="322" r:id="rId62"/>
    <p:sldId id="323" r:id="rId63"/>
    <p:sldId id="324" r:id="rId64"/>
    <p:sldId id="325" r:id="rId65"/>
    <p:sldId id="326" r:id="rId66"/>
    <p:sldId id="327" r:id="rId67"/>
    <p:sldId id="328" r:id="rId68"/>
    <p:sldId id="329" r:id="rId69"/>
    <p:sldId id="330" r:id="rId70"/>
    <p:sldId id="331" r:id="rId71"/>
    <p:sldId id="332" r:id="rId72"/>
    <p:sldId id="333" r:id="rId73"/>
    <p:sldId id="334" r:id="rId74"/>
    <p:sldId id="335" r:id="rId75"/>
    <p:sldId id="336" r:id="rId76"/>
    <p:sldId id="337" r:id="rId77"/>
    <p:sldId id="338" r:id="rId78"/>
    <p:sldId id="339" r:id="rId79"/>
    <p:sldId id="340" r:id="rId80"/>
    <p:sldId id="341" r:id="rId81"/>
    <p:sldId id="342" r:id="rId82"/>
    <p:sldId id="343" r:id="rId83"/>
    <p:sldId id="344" r:id="rId84"/>
    <p:sldId id="345" r:id="rId85"/>
    <p:sldId id="347" r:id="rId86"/>
    <p:sldId id="346" r:id="rId87"/>
    <p:sldId id="376" r:id="rId88"/>
    <p:sldId id="348" r:id="rId89"/>
    <p:sldId id="349" r:id="rId90"/>
    <p:sldId id="350" r:id="rId91"/>
    <p:sldId id="351" r:id="rId92"/>
    <p:sldId id="269" r:id="rId93"/>
  </p:sldIdLst>
  <p:sldSz cx="12192000" cy="6858000"/>
  <p:notesSz cx="6858000" cy="9144000"/>
  <p:custDataLst>
    <p:tags r:id="rId9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7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8" Type="http://schemas.openxmlformats.org/officeDocument/2006/relationships/tags" Target="tags/tag85.xml"/><Relationship Id="rId97" Type="http://schemas.openxmlformats.org/officeDocument/2006/relationships/commentAuthors" Target="commentAuthors.xml"/><Relationship Id="rId96" Type="http://schemas.openxmlformats.org/officeDocument/2006/relationships/tableStyles" Target="tableStyles.xml"/><Relationship Id="rId95" Type="http://schemas.openxmlformats.org/officeDocument/2006/relationships/viewProps" Target="viewProps.xml"/><Relationship Id="rId94" Type="http://schemas.openxmlformats.org/officeDocument/2006/relationships/presProps" Target="presProps.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tags" Target="../tags/tag67.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tags" Target="../tags/tag68.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tags" Target="../tags/tag69.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72.xml"/><Relationship Id="rId7" Type="http://schemas.openxmlformats.org/officeDocument/2006/relationships/image" Target="../media/image10.png"/><Relationship Id="rId6" Type="http://schemas.openxmlformats.org/officeDocument/2006/relationships/tags" Target="../tags/tag71.xml"/><Relationship Id="rId5" Type="http://schemas.openxmlformats.org/officeDocument/2006/relationships/tags" Target="../tags/tag70.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0" Type="http://schemas.openxmlformats.org/officeDocument/2006/relationships/slideLayout" Target="../slideLayouts/slideLayout2.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tags" Target="../tags/tag73.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tags" Target="../tags/tag74.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5.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tags" Target="../tags/tag76.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7.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8.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9.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5.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5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tags" Target="../tags/tag80.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6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tags" Target="../tags/tag81.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6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6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tags" Target="../tags/tag8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6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tags" Target="../tags/tag83.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7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7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7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7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7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7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7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8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8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8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8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8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8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8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8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8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8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84.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6.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9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6.wdp"/><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2887" b="2887"/>
          <a:stretch>
            <a:fillRect/>
          </a:stretch>
        </p:blipFill>
        <p:spPr>
          <a:xfrm>
            <a:off x="0" y="0"/>
            <a:ext cx="12192000" cy="6858000"/>
          </a:xfrm>
          <a:prstGeom prst="rect">
            <a:avLst/>
          </a:prstGeom>
        </p:spPr>
      </p:pic>
      <p:sp>
        <p:nvSpPr>
          <p:cNvPr id="9" name="矩形 8"/>
          <p:cNvSpPr/>
          <p:nvPr/>
        </p:nvSpPr>
        <p:spPr>
          <a:xfrm>
            <a:off x="2220847" y="2268831"/>
            <a:ext cx="7750307" cy="922020"/>
          </a:xfrm>
          <a:prstGeom prst="rect">
            <a:avLst/>
          </a:prstGeom>
        </p:spPr>
        <p:txBody>
          <a:bodyPr wrap="square">
            <a:spAutoFit/>
          </a:bodyPr>
          <a:lstStyle/>
          <a:p>
            <a:pPr algn="dist"/>
            <a:r>
              <a:rPr lang="zh-CN" altLang="en-US" sz="5400" dirty="0">
                <a:solidFill>
                  <a:schemeClr val="tx1">
                    <a:lumMod val="65000"/>
                    <a:lumOff val="35000"/>
                  </a:schemeClr>
                </a:solidFill>
                <a:cs typeface="+mn-ea"/>
                <a:sym typeface="+mn-lt"/>
              </a:rPr>
              <a:t>客舱设备与服务</a:t>
            </a:r>
            <a:endParaRPr lang="zh-CN" altLang="en-US" sz="5400" dirty="0">
              <a:solidFill>
                <a:schemeClr val="tx1">
                  <a:lumMod val="65000"/>
                  <a:lumOff val="35000"/>
                </a:schemeClr>
              </a:solidFill>
              <a:cs typeface="+mn-ea"/>
              <a:sym typeface="+mn-lt"/>
            </a:endParaRPr>
          </a:p>
        </p:txBody>
      </p:sp>
      <p:sp>
        <p:nvSpPr>
          <p:cNvPr id="11" name="矩形 10"/>
          <p:cNvSpPr/>
          <p:nvPr/>
        </p:nvSpPr>
        <p:spPr>
          <a:xfrm>
            <a:off x="2570599" y="3707135"/>
            <a:ext cx="7317740" cy="583565"/>
          </a:xfrm>
          <a:prstGeom prst="rect">
            <a:avLst/>
          </a:prstGeom>
        </p:spPr>
        <p:txBody>
          <a:bodyPr wrap="none">
            <a:spAutoFit/>
          </a:bodyPr>
          <a:lstStyle/>
          <a:p>
            <a:pPr algn="ctr"/>
            <a:r>
              <a:rPr lang="zh-CN" altLang="en-US" sz="3200" dirty="0">
                <a:solidFill>
                  <a:schemeClr val="tx1">
                    <a:lumMod val="50000"/>
                    <a:lumOff val="50000"/>
                  </a:schemeClr>
                </a:solidFill>
                <a:cs typeface="+mn-ea"/>
                <a:sym typeface="+mn-lt"/>
              </a:rPr>
              <a:t>项目三</a:t>
            </a:r>
            <a:r>
              <a:rPr lang="en-US" altLang="zh-CN" sz="3200" dirty="0">
                <a:solidFill>
                  <a:schemeClr val="tx1">
                    <a:lumMod val="50000"/>
                    <a:lumOff val="50000"/>
                  </a:schemeClr>
                </a:solidFill>
                <a:cs typeface="+mn-ea"/>
                <a:sym typeface="+mn-lt"/>
              </a:rPr>
              <a:t>  </a:t>
            </a:r>
            <a:r>
              <a:rPr lang="zh-CN" altLang="en-US" sz="3200" dirty="0">
                <a:solidFill>
                  <a:schemeClr val="tx1">
                    <a:lumMod val="50000"/>
                    <a:lumOff val="50000"/>
                  </a:schemeClr>
                </a:solidFill>
                <a:cs typeface="+mn-ea"/>
                <a:sym typeface="+mn-lt"/>
              </a:rPr>
              <a:t>乘务工作四阶段之直接准备阶段</a:t>
            </a:r>
            <a:endParaRPr lang="zh-CN" altLang="en-US" sz="3200" dirty="0">
              <a:solidFill>
                <a:schemeClr val="tx1">
                  <a:lumMod val="50000"/>
                  <a:lumOff val="50000"/>
                </a:schemeClr>
              </a:solidFill>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510230" y="1536809"/>
            <a:ext cx="11288380" cy="1938020"/>
          </a:xfrm>
          <a:prstGeom prst="rect">
            <a:avLst/>
          </a:prstGeom>
          <a:noFill/>
          <a:ln>
            <a:noFill/>
          </a:ln>
        </p:spPr>
        <p:txBody>
          <a:bodyPr wrap="square" rtlCol="0">
            <a:spAutoFit/>
          </a:bodyPr>
          <a:lstStyle/>
          <a:p>
            <a:pPr>
              <a:lnSpc>
                <a:spcPct val="150000"/>
              </a:lnSpc>
              <a:buClrTx/>
              <a:buSzTx/>
              <a:buFontTx/>
            </a:pPr>
            <a:r>
              <a:rPr sz="2000" b="1" dirty="0">
                <a:solidFill>
                  <a:schemeClr val="bg2">
                    <a:lumMod val="50000"/>
                  </a:schemeClr>
                </a:solidFill>
                <a:cs typeface="+mn-ea"/>
                <a:sym typeface="+mn-lt"/>
              </a:rPr>
              <a:t>定义</a:t>
            </a:r>
            <a:endParaRPr sz="2000" b="1" dirty="0">
              <a:solidFill>
                <a:schemeClr val="bg2">
                  <a:lumMod val="50000"/>
                </a:schemeClr>
              </a:solidFill>
              <a:cs typeface="+mn-ea"/>
              <a:sym typeface="+mn-lt"/>
            </a:endParaRPr>
          </a:p>
          <a:p>
            <a:pPr>
              <a:lnSpc>
                <a:spcPct val="150000"/>
              </a:lnSpc>
              <a:buClrTx/>
              <a:buSzTx/>
              <a:buFontTx/>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厨房根据机型的不同，通常位于客舱的前部及后部，部分机型会存在于客舱中部。厨房间设备是用于储存航食配备的机供品，加热开水、食物等保障良好餐 饮服务的设备，主要包括餐饮车、烤箱、煮水器、烧水杯、咖啡器、储物柜、电 源控制面板、跳开关、厨房水关断阀门、废物箱等。</a:t>
            </a:r>
            <a:endParaRPr sz="2000" dirty="0">
              <a:solidFill>
                <a:schemeClr val="bg2">
                  <a:lumMod val="50000"/>
                </a:schemeClr>
              </a:solidFill>
              <a:cs typeface="+mn-ea"/>
              <a:sym typeface="+mn-lt"/>
            </a:endParaRPr>
          </a:p>
        </p:txBody>
      </p:sp>
      <p:sp>
        <p:nvSpPr>
          <p:cNvPr id="4" name="文本框 3"/>
          <p:cNvSpPr txBox="1"/>
          <p:nvPr/>
        </p:nvSpPr>
        <p:spPr>
          <a:xfrm>
            <a:off x="808990" y="617855"/>
            <a:ext cx="9074785" cy="645160"/>
          </a:xfrm>
          <a:prstGeom prst="rect">
            <a:avLst/>
          </a:prstGeom>
          <a:noFill/>
        </p:spPr>
        <p:txBody>
          <a:bodyPr wrap="square" rtlCol="0">
            <a:spAutoFit/>
          </a:bodyPr>
          <a:p>
            <a:pPr>
              <a:buClrTx/>
              <a:buSzTx/>
              <a:buFontTx/>
            </a:pPr>
            <a:r>
              <a:rPr lang="zh-CN" altLang="en-US" sz="3600" dirty="0">
                <a:solidFill>
                  <a:schemeClr val="tx1">
                    <a:lumMod val="65000"/>
                    <a:lumOff val="35000"/>
                  </a:schemeClr>
                </a:solidFill>
                <a:cs typeface="+mn-ea"/>
                <a:sym typeface="+mn-lt"/>
              </a:rPr>
              <a:t>厨房间设备</a:t>
            </a:r>
            <a:endParaRPr lang="zh-CN" altLang="en-US" sz="3600" dirty="0">
              <a:solidFill>
                <a:schemeClr val="tx1">
                  <a:lumMod val="65000"/>
                  <a:lumOff val="35000"/>
                </a:schemeClr>
              </a:solidFill>
              <a:cs typeface="+mn-ea"/>
              <a:sym typeface="+mn-lt"/>
            </a:endParaRPr>
          </a:p>
        </p:txBody>
      </p:sp>
      <p:pic>
        <p:nvPicPr>
          <p:cNvPr id="-2147482436" name="图片 -2147482437" descr="说明: 3-1 厨房"/>
          <p:cNvPicPr>
            <a:picLocks noChangeAspect="1"/>
          </p:cNvPicPr>
          <p:nvPr>
            <p:custDataLst>
              <p:tags r:id="rId5"/>
            </p:custDataLst>
          </p:nvPr>
        </p:nvPicPr>
        <p:blipFill>
          <a:blip r:embed="rId6"/>
          <a:stretch>
            <a:fillRect/>
          </a:stretch>
        </p:blipFill>
        <p:spPr>
          <a:xfrm>
            <a:off x="3935730" y="3916680"/>
            <a:ext cx="4080510" cy="2511425"/>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50565" y="1654919"/>
            <a:ext cx="11288380" cy="2399665"/>
          </a:xfrm>
          <a:prstGeom prst="rect">
            <a:avLst/>
          </a:prstGeom>
          <a:noFill/>
          <a:ln>
            <a:noFill/>
          </a:ln>
        </p:spPr>
        <p:txBody>
          <a:bodyPr wrap="square" rtlCol="0">
            <a:spAutoFit/>
          </a:bodyPr>
          <a:lstStyle/>
          <a:p>
            <a:pPr>
              <a:lnSpc>
                <a:spcPct val="150000"/>
              </a:lnSpc>
            </a:pPr>
            <a:r>
              <a:rPr lang="en-US" altLang="zh-CN" sz="2000" dirty="0">
                <a:solidFill>
                  <a:schemeClr val="bg2">
                    <a:lumMod val="50000"/>
                  </a:schemeClr>
                </a:solidFill>
                <a:cs typeface="+mn-ea"/>
                <a:sym typeface="+mn-lt"/>
              </a:rPr>
              <a:t>    </a:t>
            </a:r>
            <a:r>
              <a:rPr sz="2000" dirty="0">
                <a:solidFill>
                  <a:schemeClr val="bg2">
                    <a:lumMod val="50000"/>
                  </a:schemeClr>
                </a:solidFill>
                <a:cs typeface="+mn-ea"/>
                <a:sym typeface="+mn-lt"/>
              </a:rPr>
              <a:t>跳开关安装于厨房控制面板，可用于切断电源，保护电路设备。 </a:t>
            </a:r>
            <a:endParaRPr sz="2000" dirty="0">
              <a:solidFill>
                <a:schemeClr val="bg2">
                  <a:lumMod val="50000"/>
                </a:schemeClr>
              </a:solidFill>
              <a:cs typeface="+mn-ea"/>
              <a:sym typeface="+mn-lt"/>
            </a:endParaRPr>
          </a:p>
          <a:p>
            <a:pPr>
              <a:lnSpc>
                <a:spcPct val="150000"/>
              </a:lnSpc>
            </a:pPr>
            <a:r>
              <a:rPr sz="2000" dirty="0">
                <a:solidFill>
                  <a:schemeClr val="bg2">
                    <a:lumMod val="50000"/>
                  </a:schemeClr>
                </a:solidFill>
                <a:cs typeface="+mn-ea"/>
                <a:sym typeface="+mn-lt"/>
              </a:rPr>
              <a:t> </a:t>
            </a: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跳开关“跳开”后的处置：</a:t>
            </a:r>
            <a:endParaRPr sz="2000" dirty="0">
              <a:solidFill>
                <a:schemeClr val="bg2">
                  <a:lumMod val="50000"/>
                </a:schemeClr>
              </a:solidFill>
              <a:cs typeface="+mn-ea"/>
              <a:sym typeface="+mn-lt"/>
            </a:endParaRPr>
          </a:p>
          <a:p>
            <a:pPr marL="457200" indent="-457200">
              <a:lnSpc>
                <a:spcPct val="150000"/>
              </a:lnSpc>
              <a:buAutoNum type="arabicPeriod"/>
            </a:pPr>
            <a:r>
              <a:rPr sz="2000" dirty="0">
                <a:solidFill>
                  <a:schemeClr val="bg2">
                    <a:lumMod val="50000"/>
                  </a:schemeClr>
                </a:solidFill>
                <a:cs typeface="+mn-ea"/>
                <a:sym typeface="+mn-lt"/>
              </a:rPr>
              <a:t>客舱乘务员绝对不允许重新按下“跳开”的断路器；</a:t>
            </a:r>
            <a:endParaRPr sz="2000" dirty="0">
              <a:solidFill>
                <a:schemeClr val="bg2">
                  <a:lumMod val="50000"/>
                </a:schemeClr>
              </a:solidFill>
              <a:cs typeface="+mn-ea"/>
              <a:sym typeface="+mn-lt"/>
            </a:endParaRPr>
          </a:p>
          <a:p>
            <a:pPr marL="457200" indent="-457200">
              <a:lnSpc>
                <a:spcPct val="150000"/>
              </a:lnSpc>
              <a:buAutoNum type="arabicPeriod"/>
            </a:pPr>
            <a:r>
              <a:rPr sz="2000" dirty="0">
                <a:solidFill>
                  <a:schemeClr val="bg2">
                    <a:lumMod val="50000"/>
                  </a:schemeClr>
                </a:solidFill>
                <a:cs typeface="+mn-ea"/>
                <a:sym typeface="+mn-lt"/>
              </a:rPr>
              <a:t>立即切断相关其余电源；</a:t>
            </a:r>
            <a:endParaRPr sz="2000" dirty="0">
              <a:solidFill>
                <a:schemeClr val="bg2">
                  <a:lumMod val="50000"/>
                </a:schemeClr>
              </a:solidFill>
              <a:cs typeface="+mn-ea"/>
              <a:sym typeface="+mn-lt"/>
            </a:endParaRPr>
          </a:p>
          <a:p>
            <a:pPr marL="457200" indent="-457200">
              <a:lnSpc>
                <a:spcPct val="150000"/>
              </a:lnSpc>
              <a:buAutoNum type="arabicPeriod"/>
            </a:pPr>
            <a:r>
              <a:rPr sz="2000" dirty="0">
                <a:solidFill>
                  <a:schemeClr val="bg2">
                    <a:lumMod val="50000"/>
                  </a:schemeClr>
                </a:solidFill>
                <a:cs typeface="+mn-ea"/>
                <a:sym typeface="+mn-lt"/>
              </a:rPr>
              <a:t>立即报告乘务长，乘务长报告机长。</a:t>
            </a:r>
            <a:endParaRPr sz="2000" dirty="0">
              <a:solidFill>
                <a:schemeClr val="bg2">
                  <a:lumMod val="50000"/>
                </a:schemeClr>
              </a:solidFill>
              <a:cs typeface="+mn-ea"/>
              <a:sym typeface="+mn-lt"/>
            </a:endParaRPr>
          </a:p>
        </p:txBody>
      </p:sp>
      <p:sp>
        <p:nvSpPr>
          <p:cNvPr id="2" name="矩形 1"/>
          <p:cNvSpPr/>
          <p:nvPr/>
        </p:nvSpPr>
        <p:spPr>
          <a:xfrm>
            <a:off x="730885" y="524510"/>
            <a:ext cx="8126730" cy="706755"/>
          </a:xfrm>
          <a:prstGeom prst="rect">
            <a:avLst/>
          </a:prstGeom>
        </p:spPr>
        <p:txBody>
          <a:bodyPr wrap="square">
            <a:spAutoFit/>
          </a:bodyPr>
          <a:p>
            <a:r>
              <a:rPr lang="en-US" altLang="zh-CN" sz="4000" dirty="0">
                <a:solidFill>
                  <a:schemeClr val="bg2">
                    <a:lumMod val="50000"/>
                  </a:schemeClr>
                </a:solidFill>
                <a:cs typeface="+mn-ea"/>
                <a:sym typeface="+mn-lt"/>
              </a:rPr>
              <a:t> </a:t>
            </a:r>
            <a:r>
              <a:rPr sz="4000" dirty="0">
                <a:solidFill>
                  <a:schemeClr val="bg2">
                    <a:lumMod val="50000"/>
                  </a:schemeClr>
                </a:solidFill>
                <a:cs typeface="+mn-ea"/>
                <a:sym typeface="+mn-lt"/>
              </a:rPr>
              <a:t>跳开关</a:t>
            </a:r>
            <a:endParaRPr lang="zh-CN" altLang="en-US" sz="4000" dirty="0">
              <a:solidFill>
                <a:schemeClr val="tx1">
                  <a:lumMod val="65000"/>
                  <a:lumOff val="35000"/>
                </a:schemeClr>
              </a:solidFill>
              <a:cs typeface="+mn-ea"/>
              <a:sym typeface="+mn-lt"/>
            </a:endParaRPr>
          </a:p>
        </p:txBody>
      </p:sp>
      <p:pic>
        <p:nvPicPr>
          <p:cNvPr id="-2147482593" name="图片 14" descr="说明: s6s20482.png"/>
          <p:cNvPicPr>
            <a:picLocks noChangeAspect="1"/>
          </p:cNvPicPr>
          <p:nvPr>
            <p:custDataLst>
              <p:tags r:id="rId5"/>
            </p:custDataLst>
          </p:nvPr>
        </p:nvPicPr>
        <p:blipFill>
          <a:blip r:embed="rId6"/>
          <a:stretch>
            <a:fillRect/>
          </a:stretch>
        </p:blipFill>
        <p:spPr>
          <a:xfrm>
            <a:off x="7129780" y="3428683"/>
            <a:ext cx="3757930" cy="2823845"/>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747085" y="1498709"/>
            <a:ext cx="11288380" cy="2861310"/>
          </a:xfrm>
          <a:prstGeom prst="rect">
            <a:avLst/>
          </a:prstGeom>
          <a:noFill/>
          <a:ln>
            <a:noFill/>
          </a:ln>
        </p:spPr>
        <p:txBody>
          <a:bodyPr wrap="square" rtlCol="0">
            <a:spAutoFit/>
          </a:bodyPr>
          <a:lstStyle/>
          <a:p>
            <a:pPr>
              <a:lnSpc>
                <a:spcPct val="150000"/>
              </a:lnSpc>
            </a:pPr>
            <a:r>
              <a:rPr lang="en-US" altLang="zh-CN" sz="2000" dirty="0">
                <a:solidFill>
                  <a:schemeClr val="bg2">
                    <a:lumMod val="50000"/>
                  </a:schemeClr>
                </a:solidFill>
                <a:cs typeface="+mn-ea"/>
                <a:sym typeface="+mn-lt"/>
              </a:rPr>
              <a:t>    </a:t>
            </a:r>
            <a:r>
              <a:rPr lang="zh-CN" altLang="en-US" sz="2000" dirty="0">
                <a:solidFill>
                  <a:schemeClr val="bg2">
                    <a:lumMod val="50000"/>
                  </a:schemeClr>
                </a:solidFill>
                <a:cs typeface="+mn-ea"/>
                <a:sym typeface="+mn-lt"/>
              </a:rPr>
              <a:t>烧水杯主要用于烧煮开水至 100℃。</a:t>
            </a:r>
            <a:endParaRPr lang="zh-CN" altLang="en-US" sz="2000"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a:t>
            </a:r>
            <a:r>
              <a:rPr lang="zh-CN" altLang="en-US" sz="2000" dirty="0">
                <a:solidFill>
                  <a:schemeClr val="bg2">
                    <a:lumMod val="50000"/>
                  </a:schemeClr>
                </a:solidFill>
                <a:cs typeface="+mn-ea"/>
                <a:sym typeface="+mn-lt"/>
              </a:rPr>
              <a:t>使用时，抬起固定架，取出烧水杯，在水杯内加入七成水左右，插在电源插座上，扣好保险卡；然后旋转定时器或打开开关，接通电源后开始烧水，烧水完成后及时关闭电源。</a:t>
            </a:r>
            <a:endParaRPr lang="zh-CN" altLang="en-US" sz="2000"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a:t>
            </a:r>
            <a:r>
              <a:rPr lang="zh-CN" altLang="en-US" sz="2000" dirty="0">
                <a:solidFill>
                  <a:schemeClr val="bg2">
                    <a:lumMod val="50000"/>
                  </a:schemeClr>
                </a:solidFill>
                <a:cs typeface="+mn-ea"/>
                <a:sym typeface="+mn-lt"/>
              </a:rPr>
              <a:t>注意事项：</a:t>
            </a:r>
            <a:endParaRPr lang="zh-CN" altLang="en-US" sz="2000" dirty="0">
              <a:solidFill>
                <a:schemeClr val="bg2">
                  <a:lumMod val="50000"/>
                </a:schemeClr>
              </a:solidFill>
              <a:cs typeface="+mn-ea"/>
              <a:sym typeface="+mn-lt"/>
            </a:endParaRPr>
          </a:p>
          <a:p>
            <a:pPr marL="457200" indent="-457200">
              <a:lnSpc>
                <a:spcPct val="150000"/>
              </a:lnSpc>
              <a:buAutoNum type="arabicPeriod"/>
            </a:pPr>
            <a:r>
              <a:rPr lang="zh-CN" altLang="en-US" sz="2000" dirty="0">
                <a:solidFill>
                  <a:schemeClr val="bg2">
                    <a:lumMod val="50000"/>
                  </a:schemeClr>
                </a:solidFill>
                <a:cs typeface="+mn-ea"/>
                <a:sym typeface="+mn-lt"/>
              </a:rPr>
              <a:t>使用前应确认烧水杯内无异物。</a:t>
            </a:r>
            <a:endParaRPr lang="zh-CN" altLang="en-US" sz="2000" dirty="0">
              <a:solidFill>
                <a:schemeClr val="bg2">
                  <a:lumMod val="50000"/>
                </a:schemeClr>
              </a:solidFill>
              <a:cs typeface="+mn-ea"/>
              <a:sym typeface="+mn-lt"/>
            </a:endParaRPr>
          </a:p>
          <a:p>
            <a:pPr marL="457200" indent="-457200">
              <a:lnSpc>
                <a:spcPct val="150000"/>
              </a:lnSpc>
              <a:buAutoNum type="arabicPeriod"/>
            </a:pPr>
            <a:r>
              <a:rPr lang="zh-CN" altLang="en-US" sz="2000" dirty="0">
                <a:solidFill>
                  <a:schemeClr val="bg2">
                    <a:lumMod val="50000"/>
                  </a:schemeClr>
                </a:solidFill>
                <a:cs typeface="+mn-ea"/>
                <a:sym typeface="+mn-lt"/>
              </a:rPr>
              <a:t>不可在空杯无水时通电。</a:t>
            </a:r>
            <a:endParaRPr lang="zh-CN" altLang="en-US" sz="2000" dirty="0">
              <a:solidFill>
                <a:schemeClr val="bg2">
                  <a:lumMod val="50000"/>
                </a:schemeClr>
              </a:solidFill>
              <a:cs typeface="+mn-ea"/>
              <a:sym typeface="+mn-lt"/>
            </a:endParaRPr>
          </a:p>
        </p:txBody>
      </p:sp>
      <p:sp>
        <p:nvSpPr>
          <p:cNvPr id="2" name="矩形 1"/>
          <p:cNvSpPr/>
          <p:nvPr/>
        </p:nvSpPr>
        <p:spPr>
          <a:xfrm>
            <a:off x="808990" y="334645"/>
            <a:ext cx="8126730" cy="1014730"/>
          </a:xfrm>
          <a:prstGeom prst="rect">
            <a:avLst/>
          </a:prstGeom>
        </p:spPr>
        <p:txBody>
          <a:bodyPr wrap="square">
            <a:spAutoFit/>
          </a:bodyPr>
          <a:p>
            <a:pPr>
              <a:lnSpc>
                <a:spcPct val="150000"/>
              </a:lnSpc>
            </a:pPr>
            <a:r>
              <a:rPr lang="en-US" altLang="zh-CN" sz="3200" dirty="0">
                <a:solidFill>
                  <a:schemeClr val="bg2">
                    <a:lumMod val="50000"/>
                  </a:schemeClr>
                </a:solidFill>
                <a:cs typeface="+mn-ea"/>
                <a:sym typeface="+mn-lt"/>
              </a:rPr>
              <a:t> </a:t>
            </a:r>
            <a:r>
              <a:rPr lang="en-US" altLang="zh-CN" sz="4000" dirty="0">
                <a:solidFill>
                  <a:schemeClr val="bg2">
                    <a:lumMod val="50000"/>
                  </a:schemeClr>
                </a:solidFill>
                <a:cs typeface="+mn-ea"/>
                <a:sym typeface="+mn-lt"/>
              </a:rPr>
              <a:t>烧水杯</a:t>
            </a:r>
            <a:endParaRPr lang="en-US" altLang="zh-CN" sz="4000" dirty="0">
              <a:solidFill>
                <a:schemeClr val="bg2">
                  <a:lumMod val="50000"/>
                </a:schemeClr>
              </a:solidFill>
              <a:cs typeface="+mn-ea"/>
              <a:sym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387040" y="1317099"/>
            <a:ext cx="11288380" cy="4707890"/>
          </a:xfrm>
          <a:prstGeom prst="rect">
            <a:avLst/>
          </a:prstGeom>
          <a:noFill/>
          <a:ln>
            <a:noFill/>
          </a:ln>
        </p:spPr>
        <p:txBody>
          <a:bodyPr wrap="square" rtlCol="0">
            <a:spAutoFit/>
          </a:bodyPr>
          <a:lstStyle/>
          <a:p>
            <a:pPr>
              <a:lnSpc>
                <a:spcPct val="150000"/>
              </a:lnSpc>
            </a:pPr>
            <a:r>
              <a:rPr lang="en-US" altLang="zh-CN" sz="2000" dirty="0">
                <a:solidFill>
                  <a:schemeClr val="bg2">
                    <a:lumMod val="50000"/>
                  </a:schemeClr>
                </a:solidFill>
                <a:cs typeface="+mn-ea"/>
                <a:sym typeface="+mn-lt"/>
              </a:rPr>
              <a:t>     煮水器是自动加热装置，一般能一次性加热4升左右的水。</a:t>
            </a:r>
            <a:endParaRPr lang="en-US" altLang="zh-CN" sz="2000"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当煮水器开关处于“ON”时，红色指示灯亮，煮水器处于加热状态；当温度达到指定温度 (如 87 摄氏度) 时，蓝色指示灯亮，表明煮水器加热完成。</a:t>
            </a:r>
            <a:endParaRPr lang="en-US" altLang="zh-CN" sz="2000"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当煮水器内压力不足时，不出水，压力过高时，减压阀自动启动。</a:t>
            </a:r>
            <a:endParaRPr lang="en-US" altLang="zh-CN" sz="2000"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煮水器内水量不足时，煮水器会停止加热，打开水龙头放气后，水会重新注入烧水器，直到达到指定位置后，停止注水，煮水器自动开始加热。</a:t>
            </a:r>
            <a:endParaRPr lang="en-US" altLang="zh-CN" sz="2000"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注意事项：</a:t>
            </a:r>
            <a:endParaRPr lang="en-US" altLang="zh-CN" sz="2000" dirty="0">
              <a:solidFill>
                <a:schemeClr val="bg2">
                  <a:lumMod val="50000"/>
                </a:schemeClr>
              </a:solidFill>
              <a:cs typeface="+mn-ea"/>
              <a:sym typeface="+mn-lt"/>
            </a:endParaRPr>
          </a:p>
          <a:p>
            <a:pPr marL="457200" indent="-457200">
              <a:lnSpc>
                <a:spcPct val="150000"/>
              </a:lnSpc>
              <a:buAutoNum type="arabicPeriod"/>
            </a:pPr>
            <a:r>
              <a:rPr lang="en-US" altLang="zh-CN" sz="2000" dirty="0">
                <a:solidFill>
                  <a:schemeClr val="bg2">
                    <a:lumMod val="50000"/>
                  </a:schemeClr>
                </a:solidFill>
                <a:cs typeface="+mn-ea"/>
                <a:sym typeface="+mn-lt"/>
              </a:rPr>
              <a:t>煮水器内水温一般在 80℃~90℃左右。</a:t>
            </a:r>
            <a:endParaRPr lang="en-US" altLang="zh-CN" sz="2000" dirty="0">
              <a:solidFill>
                <a:schemeClr val="bg2">
                  <a:lumMod val="50000"/>
                </a:schemeClr>
              </a:solidFill>
              <a:cs typeface="+mn-ea"/>
              <a:sym typeface="+mn-lt"/>
            </a:endParaRPr>
          </a:p>
          <a:p>
            <a:pPr marL="457200" indent="-457200">
              <a:lnSpc>
                <a:spcPct val="150000"/>
              </a:lnSpc>
              <a:buAutoNum type="arabicPeriod"/>
            </a:pPr>
            <a:r>
              <a:rPr lang="en-US" altLang="zh-CN" sz="2000" dirty="0">
                <a:solidFill>
                  <a:schemeClr val="bg2">
                    <a:lumMod val="50000"/>
                  </a:schemeClr>
                </a:solidFill>
                <a:cs typeface="+mn-ea"/>
                <a:sym typeface="+mn-lt"/>
              </a:rPr>
              <a:t>在打开电源前，应确保水箱有水、水流顺畅，避免空烧。</a:t>
            </a:r>
            <a:endParaRPr lang="en-US" altLang="zh-CN" sz="2000" dirty="0">
              <a:solidFill>
                <a:schemeClr val="bg2">
                  <a:lumMod val="50000"/>
                </a:schemeClr>
              </a:solidFill>
              <a:cs typeface="+mn-ea"/>
              <a:sym typeface="+mn-lt"/>
            </a:endParaRPr>
          </a:p>
          <a:p>
            <a:pPr marL="457200" indent="-457200">
              <a:lnSpc>
                <a:spcPct val="150000"/>
              </a:lnSpc>
              <a:buAutoNum type="arabicPeriod"/>
            </a:pPr>
            <a:r>
              <a:rPr lang="en-US" altLang="zh-CN" sz="2000" dirty="0">
                <a:solidFill>
                  <a:schemeClr val="bg2">
                    <a:lumMod val="50000"/>
                  </a:schemeClr>
                </a:solidFill>
                <a:cs typeface="+mn-ea"/>
                <a:sym typeface="+mn-lt"/>
              </a:rPr>
              <a:t>起飞、着陆前应关闭电源。</a:t>
            </a:r>
            <a:endParaRPr lang="en-US" altLang="zh-CN" sz="2000" dirty="0">
              <a:solidFill>
                <a:schemeClr val="bg2">
                  <a:lumMod val="50000"/>
                </a:schemeClr>
              </a:solidFill>
              <a:cs typeface="+mn-ea"/>
              <a:sym typeface="+mn-lt"/>
            </a:endParaRPr>
          </a:p>
        </p:txBody>
      </p:sp>
      <p:sp>
        <p:nvSpPr>
          <p:cNvPr id="2" name="矩形 1"/>
          <p:cNvSpPr/>
          <p:nvPr/>
        </p:nvSpPr>
        <p:spPr>
          <a:xfrm>
            <a:off x="730885" y="524510"/>
            <a:ext cx="8126730" cy="706755"/>
          </a:xfrm>
          <a:prstGeom prst="rect">
            <a:avLst/>
          </a:prstGeom>
        </p:spPr>
        <p:txBody>
          <a:bodyPr wrap="square">
            <a:spAutoFit/>
          </a:bodyPr>
          <a:p>
            <a:endParaRPr lang="zh-CN" altLang="en-US" sz="4000" dirty="0">
              <a:solidFill>
                <a:schemeClr val="tx1">
                  <a:lumMod val="65000"/>
                  <a:lumOff val="35000"/>
                </a:schemeClr>
              </a:solidFill>
              <a:cs typeface="+mn-ea"/>
              <a:sym typeface="+mn-lt"/>
            </a:endParaRPr>
          </a:p>
        </p:txBody>
      </p:sp>
      <p:sp>
        <p:nvSpPr>
          <p:cNvPr id="3" name="文本框 2"/>
          <p:cNvSpPr txBox="1"/>
          <p:nvPr/>
        </p:nvSpPr>
        <p:spPr>
          <a:xfrm>
            <a:off x="730885" y="216535"/>
            <a:ext cx="6096000" cy="1014730"/>
          </a:xfrm>
          <a:prstGeom prst="rect">
            <a:avLst/>
          </a:prstGeom>
          <a:noFill/>
        </p:spPr>
        <p:txBody>
          <a:bodyPr wrap="square" rtlCol="0" anchor="t">
            <a:spAutoFit/>
          </a:bodyPr>
          <a:p>
            <a:pPr>
              <a:lnSpc>
                <a:spcPct val="150000"/>
              </a:lnSpc>
            </a:pPr>
            <a:r>
              <a:rPr lang="en-US" altLang="zh-CN" sz="4000" dirty="0">
                <a:solidFill>
                  <a:schemeClr val="bg2">
                    <a:lumMod val="50000"/>
                  </a:schemeClr>
                </a:solidFill>
                <a:cs typeface="+mn-ea"/>
                <a:sym typeface="+mn-lt"/>
              </a:rPr>
              <a:t>煮水器</a:t>
            </a:r>
            <a:endParaRPr lang="zh-CN" altLang="en-US" sz="4000" dirty="0">
              <a:solidFill>
                <a:schemeClr val="bg2">
                  <a:lumMod val="50000"/>
                </a:schemeClr>
              </a:solidFill>
              <a:cs typeface="+mn-ea"/>
              <a:sym typeface="+mn-lt"/>
            </a:endParaRPr>
          </a:p>
        </p:txBody>
      </p:sp>
      <p:pic>
        <p:nvPicPr>
          <p:cNvPr id="-2147482597" name="内容占位符 3" descr="说明: s3s7172.png"/>
          <p:cNvPicPr>
            <a:picLocks noGrp="1" noChangeAspect="1"/>
          </p:cNvPicPr>
          <p:nvPr>
            <p:custDataLst>
              <p:tags r:id="rId5"/>
            </p:custDataLst>
          </p:nvPr>
        </p:nvPicPr>
        <p:blipFill>
          <a:blip r:embed="rId6"/>
          <a:stretch>
            <a:fillRect/>
          </a:stretch>
        </p:blipFill>
        <p:spPr>
          <a:xfrm>
            <a:off x="8857615" y="3891915"/>
            <a:ext cx="1610360" cy="2735580"/>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510230" y="1107549"/>
            <a:ext cx="11288380" cy="3784600"/>
          </a:xfrm>
          <a:prstGeom prst="rect">
            <a:avLst/>
          </a:prstGeom>
          <a:noFill/>
          <a:ln>
            <a:noFill/>
          </a:ln>
        </p:spPr>
        <p:txBody>
          <a:bodyPr wrap="square" rtlCol="0">
            <a:spAutoFit/>
          </a:bodyPr>
          <a:lstStyle/>
          <a:p>
            <a:pPr lvl="0" algn="l">
              <a:lnSpc>
                <a:spcPct val="150000"/>
              </a:lnSpc>
              <a:buClrTx/>
              <a:buSzTx/>
              <a:buFontTx/>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咖啡器由水箱、控制面板 (包括电源键、注水键等) 、咖啡过滤网、咖啡壶、 固定手柄、出水龙头、保温垫板组成。</a:t>
            </a:r>
            <a:endParaRPr sz="2000" dirty="0">
              <a:solidFill>
                <a:schemeClr val="bg2">
                  <a:lumMod val="50000"/>
                </a:schemeClr>
              </a:solidFill>
              <a:cs typeface="+mn-ea"/>
              <a:sym typeface="+mn-lt"/>
            </a:endParaRPr>
          </a:p>
          <a:p>
            <a:pPr lvl="0" algn="l">
              <a:lnSpc>
                <a:spcPct val="150000"/>
              </a:lnSpc>
              <a:buClrTx/>
              <a:buSzTx/>
              <a:buFontTx/>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将咖啡壶放于咖啡器内，然后将固定手柄按压到位，按压电源键，咖啡器自动加热一定量的水</a:t>
            </a:r>
            <a:r>
              <a:rPr lang="zh-CN" sz="2000" dirty="0">
                <a:solidFill>
                  <a:schemeClr val="bg2">
                    <a:lumMod val="50000"/>
                  </a:schemeClr>
                </a:solidFill>
                <a:cs typeface="+mn-ea"/>
                <a:sym typeface="+mn-lt"/>
              </a:rPr>
              <a:t>，</a:t>
            </a:r>
            <a:r>
              <a:rPr sz="2000" dirty="0">
                <a:solidFill>
                  <a:schemeClr val="bg2">
                    <a:lumMod val="50000"/>
                  </a:schemeClr>
                </a:solidFill>
                <a:cs typeface="+mn-ea"/>
                <a:sym typeface="+mn-lt"/>
              </a:rPr>
              <a:t>加热完成后按压注水键，热水会自动注入咖啡壶内，等待几分钟后，取出咖啡壶即可。</a:t>
            </a:r>
            <a:endParaRPr sz="2000" dirty="0">
              <a:solidFill>
                <a:schemeClr val="bg2">
                  <a:lumMod val="50000"/>
                </a:schemeClr>
              </a:solidFill>
              <a:cs typeface="+mn-ea"/>
              <a:sym typeface="+mn-lt"/>
            </a:endParaRPr>
          </a:p>
          <a:p>
            <a:pPr lvl="0" algn="l">
              <a:lnSpc>
                <a:spcPct val="150000"/>
              </a:lnSpc>
              <a:buClrTx/>
              <a:buSzTx/>
              <a:buFontTx/>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咖啡器有过热保护装置，当水温过热时，电源会自动切断。</a:t>
            </a:r>
            <a:endParaRPr sz="2000" dirty="0">
              <a:solidFill>
                <a:schemeClr val="bg2">
                  <a:lumMod val="50000"/>
                </a:schemeClr>
              </a:solidFill>
              <a:cs typeface="+mn-ea"/>
              <a:sym typeface="+mn-lt"/>
            </a:endParaRPr>
          </a:p>
          <a:p>
            <a:pPr lvl="0" algn="l">
              <a:lnSpc>
                <a:spcPct val="150000"/>
              </a:lnSpc>
              <a:buClrTx/>
              <a:buSzTx/>
              <a:buFontTx/>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水箱内水量不足或压力不足时，“无水”指示灯亮。</a:t>
            </a:r>
            <a:endParaRPr sz="2000" dirty="0">
              <a:solidFill>
                <a:schemeClr val="bg2">
                  <a:lumMod val="50000"/>
                </a:schemeClr>
              </a:solidFill>
              <a:cs typeface="+mn-ea"/>
              <a:sym typeface="+mn-lt"/>
            </a:endParaRPr>
          </a:p>
          <a:p>
            <a:pPr lvl="0" algn="l">
              <a:lnSpc>
                <a:spcPct val="150000"/>
              </a:lnSpc>
              <a:buClrTx/>
              <a:buSzTx/>
              <a:buFontTx/>
            </a:pPr>
            <a:r>
              <a:rPr sz="2000" b="1" dirty="0">
                <a:solidFill>
                  <a:schemeClr val="bg2">
                    <a:lumMod val="50000"/>
                  </a:schemeClr>
                </a:solidFill>
                <a:cs typeface="+mn-ea"/>
                <a:sym typeface="+mn-lt"/>
              </a:rPr>
              <a:t>注意事项：</a:t>
            </a:r>
            <a:endParaRPr sz="2000" dirty="0">
              <a:solidFill>
                <a:schemeClr val="bg2">
                  <a:lumMod val="50000"/>
                </a:schemeClr>
              </a:solidFill>
              <a:cs typeface="+mn-ea"/>
              <a:sym typeface="+mn-lt"/>
            </a:endParaRPr>
          </a:p>
          <a:p>
            <a:pPr lvl="0" algn="l">
              <a:lnSpc>
                <a:spcPct val="150000"/>
              </a:lnSpc>
              <a:buClrTx/>
              <a:buSzTx/>
              <a:buFontTx/>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长时间不使用咖啡器时，应关断电源，避免保温垫板空烧，引发火灾隐患。</a:t>
            </a:r>
            <a:endParaRPr sz="2000" dirty="0">
              <a:solidFill>
                <a:schemeClr val="bg2">
                  <a:lumMod val="50000"/>
                </a:schemeClr>
              </a:solidFill>
              <a:cs typeface="+mn-ea"/>
              <a:sym typeface="+mn-lt"/>
            </a:endParaRPr>
          </a:p>
        </p:txBody>
      </p:sp>
      <p:sp>
        <p:nvSpPr>
          <p:cNvPr id="4" name="文本框 3"/>
          <p:cNvSpPr txBox="1"/>
          <p:nvPr/>
        </p:nvSpPr>
        <p:spPr>
          <a:xfrm>
            <a:off x="750570" y="288290"/>
            <a:ext cx="9074785" cy="922020"/>
          </a:xfrm>
          <a:prstGeom prst="rect">
            <a:avLst/>
          </a:prstGeom>
          <a:noFill/>
        </p:spPr>
        <p:txBody>
          <a:bodyPr wrap="square" rtlCol="0">
            <a:spAutoFit/>
          </a:bodyPr>
          <a:p>
            <a:pPr lvl="0" algn="l">
              <a:lnSpc>
                <a:spcPct val="150000"/>
              </a:lnSpc>
              <a:buClrTx/>
              <a:buSzTx/>
              <a:buFontTx/>
            </a:pPr>
            <a:r>
              <a:rPr sz="3600" dirty="0">
                <a:solidFill>
                  <a:schemeClr val="bg2">
                    <a:lumMod val="50000"/>
                  </a:schemeClr>
                </a:solidFill>
                <a:cs typeface="+mn-ea"/>
                <a:sym typeface="+mn-lt"/>
              </a:rPr>
              <a:t>咖啡器</a:t>
            </a:r>
            <a:endParaRPr lang="en-US" altLang="zh-CN" sz="3600" dirty="0">
              <a:solidFill>
                <a:schemeClr val="tx1">
                  <a:lumMod val="65000"/>
                  <a:lumOff val="35000"/>
                </a:schemeClr>
              </a:solidFill>
              <a:cs typeface="+mn-ea"/>
              <a:sym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903295" y="1420604"/>
            <a:ext cx="11288380" cy="1014730"/>
          </a:xfrm>
          <a:prstGeom prst="rect">
            <a:avLst/>
          </a:prstGeom>
          <a:noFill/>
          <a:ln>
            <a:noFill/>
          </a:ln>
        </p:spPr>
        <p:txBody>
          <a:bodyPr wrap="square" rtlCol="0">
            <a:spAutoFit/>
          </a:bodyPr>
          <a:lstStyle/>
          <a:p>
            <a:pPr indent="0">
              <a:lnSpc>
                <a:spcPct val="150000"/>
              </a:lnSpc>
              <a:buClrTx/>
              <a:buSzTx/>
              <a:buFont typeface="+mj-lt"/>
              <a:buNone/>
            </a:pPr>
            <a:r>
              <a:rPr sz="2000" dirty="0">
                <a:solidFill>
                  <a:schemeClr val="bg2">
                    <a:lumMod val="50000"/>
                  </a:schemeClr>
                </a:solidFill>
                <a:cs typeface="+mn-ea"/>
                <a:sym typeface="+mn-lt"/>
              </a:rPr>
              <a:t>储物柜用于存放各类机供品和乘务员物品。</a:t>
            </a:r>
            <a:endParaRPr sz="2000" dirty="0">
              <a:solidFill>
                <a:schemeClr val="bg2">
                  <a:lumMod val="50000"/>
                </a:schemeClr>
              </a:solidFill>
              <a:cs typeface="+mn-ea"/>
              <a:sym typeface="+mn-lt"/>
            </a:endParaRPr>
          </a:p>
          <a:p>
            <a:pPr indent="0">
              <a:lnSpc>
                <a:spcPct val="150000"/>
              </a:lnSpc>
              <a:buClrTx/>
              <a:buSzTx/>
              <a:buFont typeface="+mj-lt"/>
              <a:buNone/>
            </a:pPr>
            <a:r>
              <a:rPr sz="2000" dirty="0">
                <a:solidFill>
                  <a:schemeClr val="bg2">
                    <a:lumMod val="50000"/>
                  </a:schemeClr>
                </a:solidFill>
                <a:cs typeface="+mn-ea"/>
                <a:sym typeface="+mn-lt"/>
              </a:rPr>
              <a:t>使用时，打开储物柜后将物品存放其中</a:t>
            </a: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之后需及时关闭柜门并扣好。</a:t>
            </a:r>
            <a:endParaRPr sz="2000" dirty="0">
              <a:solidFill>
                <a:schemeClr val="bg2">
                  <a:lumMod val="50000"/>
                </a:schemeClr>
              </a:solidFill>
              <a:cs typeface="+mn-ea"/>
              <a:sym typeface="+mn-lt"/>
            </a:endParaRPr>
          </a:p>
        </p:txBody>
      </p:sp>
      <p:sp>
        <p:nvSpPr>
          <p:cNvPr id="2" name="文本框 1"/>
          <p:cNvSpPr txBox="1"/>
          <p:nvPr>
            <p:custDataLst>
              <p:tags r:id="rId5"/>
            </p:custDataLst>
          </p:nvPr>
        </p:nvSpPr>
        <p:spPr>
          <a:xfrm>
            <a:off x="750570" y="288290"/>
            <a:ext cx="9074785" cy="922020"/>
          </a:xfrm>
          <a:prstGeom prst="rect">
            <a:avLst/>
          </a:prstGeom>
          <a:noFill/>
        </p:spPr>
        <p:txBody>
          <a:bodyPr wrap="square" rtlCol="0">
            <a:spAutoFit/>
          </a:bodyPr>
          <a:p>
            <a:pPr indent="0">
              <a:lnSpc>
                <a:spcPct val="150000"/>
              </a:lnSpc>
              <a:buClrTx/>
              <a:buSzTx/>
              <a:buFont typeface="+mj-lt"/>
              <a:buNone/>
            </a:pPr>
            <a:r>
              <a:rPr sz="3600" dirty="0">
                <a:solidFill>
                  <a:schemeClr val="bg2">
                    <a:lumMod val="50000"/>
                  </a:schemeClr>
                </a:solidFill>
                <a:cs typeface="+mn-ea"/>
                <a:sym typeface="+mn-lt"/>
              </a:rPr>
              <a:t>储物柜</a:t>
            </a:r>
            <a:endParaRPr lang="en-US" altLang="zh-CN" sz="3600" dirty="0">
              <a:solidFill>
                <a:schemeClr val="tx1">
                  <a:lumMod val="65000"/>
                  <a:lumOff val="35000"/>
                </a:schemeClr>
              </a:solidFill>
              <a:cs typeface="+mn-ea"/>
              <a:sym typeface="+mn-lt"/>
            </a:endParaRPr>
          </a:p>
        </p:txBody>
      </p:sp>
      <p:pic>
        <p:nvPicPr>
          <p:cNvPr id="-2147482596" name="内容占位符 3" descr="说明: s12s24581.png"/>
          <p:cNvPicPr>
            <a:picLocks noGrp="1" noChangeAspect="1"/>
          </p:cNvPicPr>
          <p:nvPr>
            <p:custDataLst>
              <p:tags r:id="rId6"/>
            </p:custDataLst>
          </p:nvPr>
        </p:nvPicPr>
        <p:blipFill>
          <a:blip r:embed="rId7"/>
          <a:stretch>
            <a:fillRect/>
          </a:stretch>
        </p:blipFill>
        <p:spPr>
          <a:xfrm>
            <a:off x="1823720" y="3028315"/>
            <a:ext cx="3708400" cy="2781935"/>
          </a:xfrm>
          <a:prstGeom prst="rect">
            <a:avLst/>
          </a:prstGeom>
          <a:noFill/>
          <a:ln w="9525">
            <a:noFill/>
          </a:ln>
        </p:spPr>
      </p:pic>
      <p:pic>
        <p:nvPicPr>
          <p:cNvPr id="-2147482595" name="图片 4" descr="说明: s12s24580.png"/>
          <p:cNvPicPr>
            <a:picLocks noChangeAspect="1"/>
          </p:cNvPicPr>
          <p:nvPr>
            <p:custDataLst>
              <p:tags r:id="rId8"/>
            </p:custDataLst>
          </p:nvPr>
        </p:nvPicPr>
        <p:blipFill>
          <a:blip r:embed="rId9"/>
          <a:stretch>
            <a:fillRect/>
          </a:stretch>
        </p:blipFill>
        <p:spPr>
          <a:xfrm>
            <a:off x="6949440" y="3009900"/>
            <a:ext cx="3663950" cy="2800350"/>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4707890"/>
          </a:xfrm>
          <a:prstGeom prst="rect">
            <a:avLst/>
          </a:prstGeom>
          <a:noFill/>
          <a:ln>
            <a:noFill/>
          </a:ln>
        </p:spPr>
        <p:txBody>
          <a:bodyPr wrap="square" rtlCol="0">
            <a:spAutoFit/>
          </a:bodyPr>
          <a:lstStyle/>
          <a:p>
            <a:pPr lvl="0" algn="l">
              <a:lnSpc>
                <a:spcPct val="150000"/>
              </a:lnSpc>
              <a:buClrTx/>
              <a:buSzTx/>
              <a:buFontTx/>
            </a:pPr>
            <a:r>
              <a:rPr lang="en-US" sz="2000" b="1" dirty="0">
                <a:solidFill>
                  <a:schemeClr val="bg2">
                    <a:lumMod val="50000"/>
                  </a:schemeClr>
                </a:solidFill>
                <a:cs typeface="+mn-ea"/>
                <a:sym typeface="+mn-lt"/>
              </a:rPr>
              <a:t>      </a:t>
            </a:r>
            <a:r>
              <a:rPr sz="2000" dirty="0">
                <a:solidFill>
                  <a:schemeClr val="bg2">
                    <a:lumMod val="50000"/>
                  </a:schemeClr>
                </a:solidFill>
                <a:cs typeface="+mn-ea"/>
                <a:sym typeface="+mn-lt"/>
              </a:rPr>
              <a:t>烤箱仅可用于加热食物，分为电烤箱和蒸汽烤箱两种，主要有直接烘烤、预设时间烘烤和预设菜单烘烤三种模式。</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dirty="0">
                <a:solidFill>
                  <a:schemeClr val="bg2">
                    <a:lumMod val="50000"/>
                  </a:schemeClr>
                </a:solidFill>
                <a:cs typeface="+mn-ea"/>
                <a:sym typeface="+mn-lt"/>
              </a:rPr>
              <a:t>直接烘烤模式。通过按压开关按钮接通电源后，按标准设置温度和时间， 按压选定的温度键或开始/暂停键，启动烤箱；当烘烤结束时，按压开关 按钮后关闭电源。</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dirty="0">
                <a:solidFill>
                  <a:schemeClr val="bg2">
                    <a:lumMod val="50000"/>
                  </a:schemeClr>
                </a:solidFill>
                <a:cs typeface="+mn-ea"/>
                <a:sym typeface="+mn-lt"/>
              </a:rPr>
              <a:t>预设时间烘烤模式。通过按压开关按钮接通电源后，先设置预设时间， 然后设置烘烤温度和烘烤时间，设定完成后按压选定的温度键或开始/  暂停键，启动烤箱；当烘烤结束时，按压开关按钮后关闭电源。</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dirty="0">
                <a:solidFill>
                  <a:schemeClr val="bg2">
                    <a:lumMod val="50000"/>
                  </a:schemeClr>
                </a:solidFill>
                <a:cs typeface="+mn-ea"/>
                <a:sym typeface="+mn-lt"/>
              </a:rPr>
              <a:t>预设菜单烘烤模式。通过按压开关按钮接通电源后，先设置烘烤食物的种类，然后设置烘烤时间，设定完成后按压选定的温度键或开始/暂停键， 启动烤箱；当烘烤结束时，按压开关按钮后关闭电源。</a:t>
            </a:r>
            <a:endParaRPr sz="20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sz="3600" dirty="0">
                <a:solidFill>
                  <a:schemeClr val="bg2">
                    <a:lumMod val="50000"/>
                  </a:schemeClr>
                </a:solidFill>
                <a:cs typeface="+mn-ea"/>
                <a:sym typeface="+mn-lt"/>
              </a:rPr>
              <a:t>烤箱</a:t>
            </a:r>
            <a:endParaRPr lang="en-US" altLang="zh-CN" sz="3600" dirty="0">
              <a:solidFill>
                <a:schemeClr val="tx1">
                  <a:lumMod val="65000"/>
                  <a:lumOff val="35000"/>
                </a:schemeClr>
              </a:solidFill>
              <a:cs typeface="+mn-ea"/>
              <a:sym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2676525"/>
          </a:xfrm>
          <a:prstGeom prst="rect">
            <a:avLst/>
          </a:prstGeom>
          <a:noFill/>
          <a:ln>
            <a:noFill/>
          </a:ln>
        </p:spPr>
        <p:txBody>
          <a:bodyPr wrap="square" rtlCol="0">
            <a:spAutoFit/>
          </a:bodyPr>
          <a:lstStyle/>
          <a:p>
            <a:pPr lvl="0" algn="l">
              <a:lnSpc>
                <a:spcPct val="150000"/>
              </a:lnSpc>
              <a:buClrTx/>
              <a:buSzTx/>
              <a:buFontTx/>
            </a:pPr>
            <a:r>
              <a:rPr lang="en-US" sz="2800" b="1" dirty="0">
                <a:solidFill>
                  <a:schemeClr val="bg2">
                    <a:lumMod val="50000"/>
                  </a:schemeClr>
                </a:solidFill>
                <a:cs typeface="+mn-ea"/>
                <a:sym typeface="+mn-lt"/>
              </a:rPr>
              <a:t>   </a:t>
            </a:r>
            <a:r>
              <a:rPr sz="2800" dirty="0">
                <a:solidFill>
                  <a:schemeClr val="bg2">
                    <a:lumMod val="50000"/>
                  </a:schemeClr>
                </a:solidFill>
                <a:cs typeface="+mn-ea"/>
                <a:sym typeface="+mn-lt"/>
              </a:rPr>
              <a:t>注意事项：</a:t>
            </a:r>
            <a:endParaRPr sz="2800" dirty="0">
              <a:solidFill>
                <a:schemeClr val="bg2">
                  <a:lumMod val="50000"/>
                </a:schemeClr>
              </a:solidFill>
              <a:cs typeface="+mn-ea"/>
              <a:sym typeface="+mn-lt"/>
            </a:endParaRPr>
          </a:p>
          <a:p>
            <a:pPr marL="457200" lvl="0" indent="-457200" algn="l">
              <a:lnSpc>
                <a:spcPct val="150000"/>
              </a:lnSpc>
              <a:buClrTx/>
              <a:buSzTx/>
              <a:buFontTx/>
              <a:buAutoNum type="arabicPeriod"/>
            </a:pPr>
            <a:r>
              <a:rPr sz="2800" dirty="0">
                <a:solidFill>
                  <a:schemeClr val="bg2">
                    <a:lumMod val="50000"/>
                  </a:schemeClr>
                </a:solidFill>
                <a:cs typeface="+mn-ea"/>
                <a:sym typeface="+mn-lt"/>
              </a:rPr>
              <a:t> 烤箱加热前需确保烤箱内无异物、油渍、塑料制品和易燃物。</a:t>
            </a:r>
            <a:endParaRPr sz="2800" dirty="0">
              <a:solidFill>
                <a:schemeClr val="bg2">
                  <a:lumMod val="50000"/>
                </a:schemeClr>
              </a:solidFill>
              <a:cs typeface="+mn-ea"/>
              <a:sym typeface="+mn-lt"/>
            </a:endParaRPr>
          </a:p>
          <a:p>
            <a:pPr marL="457200" lvl="0" indent="-457200" algn="l">
              <a:lnSpc>
                <a:spcPct val="150000"/>
              </a:lnSpc>
              <a:buClrTx/>
              <a:buSzTx/>
              <a:buFontTx/>
              <a:buAutoNum type="arabicPeriod"/>
            </a:pPr>
            <a:r>
              <a:rPr sz="2800" dirty="0">
                <a:solidFill>
                  <a:schemeClr val="bg2">
                    <a:lumMod val="50000"/>
                  </a:schemeClr>
                </a:solidFill>
                <a:cs typeface="+mn-ea"/>
                <a:sym typeface="+mn-lt"/>
              </a:rPr>
              <a:t> 起飞、着陆期间关闭烤箱电影。</a:t>
            </a:r>
            <a:endParaRPr sz="2800" dirty="0">
              <a:solidFill>
                <a:schemeClr val="bg2">
                  <a:lumMod val="50000"/>
                </a:schemeClr>
              </a:solidFill>
              <a:cs typeface="+mn-ea"/>
              <a:sym typeface="+mn-lt"/>
            </a:endParaRPr>
          </a:p>
          <a:p>
            <a:pPr marL="457200" lvl="0" indent="-457200" algn="l">
              <a:lnSpc>
                <a:spcPct val="150000"/>
              </a:lnSpc>
              <a:buClrTx/>
              <a:buSzTx/>
              <a:buFontTx/>
              <a:buAutoNum type="arabicPeriod"/>
            </a:pPr>
            <a:r>
              <a:rPr sz="2800" dirty="0">
                <a:solidFill>
                  <a:schemeClr val="bg2">
                    <a:lumMod val="50000"/>
                  </a:schemeClr>
                </a:solidFill>
                <a:cs typeface="+mn-ea"/>
                <a:sym typeface="+mn-lt"/>
              </a:rPr>
              <a:t> 出现异常情况时，首先需要切断电源，关闭烤箱门。</a:t>
            </a:r>
            <a:endParaRPr sz="28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sz="3600" dirty="0">
                <a:solidFill>
                  <a:schemeClr val="bg2">
                    <a:lumMod val="50000"/>
                  </a:schemeClr>
                </a:solidFill>
                <a:cs typeface="+mn-ea"/>
                <a:sym typeface="+mn-lt"/>
              </a:rPr>
              <a:t>烤箱</a:t>
            </a:r>
            <a:endParaRPr lang="en-US" altLang="zh-CN" sz="3600" dirty="0">
              <a:solidFill>
                <a:schemeClr val="tx1">
                  <a:lumMod val="65000"/>
                  <a:lumOff val="35000"/>
                </a:schemeClr>
              </a:solidFill>
              <a:cs typeface="+mn-ea"/>
              <a:sym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sz="3600" dirty="0">
                <a:solidFill>
                  <a:schemeClr val="bg2">
                    <a:lumMod val="50000"/>
                  </a:schemeClr>
                </a:solidFill>
                <a:cs typeface="+mn-ea"/>
                <a:sym typeface="+mn-lt"/>
              </a:rPr>
              <a:t>电源控制面板</a:t>
            </a:r>
            <a:endParaRPr lang="en-US" altLang="zh-CN" sz="2400" dirty="0">
              <a:solidFill>
                <a:schemeClr val="tx1">
                  <a:lumMod val="65000"/>
                  <a:lumOff val="35000"/>
                </a:schemeClr>
              </a:solidFill>
              <a:cs typeface="+mn-ea"/>
              <a:sym typeface="+mn-lt"/>
            </a:endParaRPr>
          </a:p>
        </p:txBody>
      </p:sp>
      <p:sp>
        <p:nvSpPr>
          <p:cNvPr id="2" name="文本框 1"/>
          <p:cNvSpPr txBox="1"/>
          <p:nvPr/>
        </p:nvSpPr>
        <p:spPr>
          <a:xfrm>
            <a:off x="408940" y="2378075"/>
            <a:ext cx="10089515" cy="3969385"/>
          </a:xfrm>
          <a:prstGeom prst="rect">
            <a:avLst/>
          </a:prstGeom>
          <a:noFill/>
        </p:spPr>
        <p:txBody>
          <a:bodyPr wrap="square" rtlCol="0" anchor="t">
            <a:spAutoFit/>
          </a:bodyPr>
          <a:p>
            <a:pPr lvl="0" algn="l">
              <a:lnSpc>
                <a:spcPct val="150000"/>
              </a:lnSpc>
              <a:buClrTx/>
              <a:buSzTx/>
              <a:buFontTx/>
            </a:pPr>
            <a:r>
              <a:rPr lang="en-US" altLang="zh-CN" sz="2400" dirty="0">
                <a:solidFill>
                  <a:schemeClr val="bg2">
                    <a:lumMod val="50000"/>
                  </a:schemeClr>
                </a:solidFill>
                <a:cs typeface="+mn-ea"/>
                <a:sym typeface="+mn-lt"/>
              </a:rPr>
              <a:t>    </a:t>
            </a:r>
            <a:r>
              <a:rPr lang="zh-CN" sz="2400" dirty="0">
                <a:solidFill>
                  <a:schemeClr val="bg2">
                    <a:lumMod val="50000"/>
                  </a:schemeClr>
                </a:solidFill>
                <a:cs typeface="+mn-ea"/>
                <a:sym typeface="+mn-lt"/>
              </a:rPr>
              <a:t>电源</a:t>
            </a:r>
            <a:r>
              <a:rPr sz="2400" dirty="0">
                <a:solidFill>
                  <a:schemeClr val="bg2">
                    <a:lumMod val="50000"/>
                  </a:schemeClr>
                </a:solidFill>
                <a:cs typeface="+mn-ea"/>
                <a:sym typeface="+mn-lt"/>
              </a:rPr>
              <a:t>控制面板主要用于控制厨房电源和照明等。</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厨房电源。只有当厨房电源接通时，才可给厨房提供电源。按压相应的 电源按钮即可。在飞行过程中，如果只有一台发动机提供交流电源，厨房电源将自动切断。</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lang="en-US" altLang="zh-CN" sz="2400" dirty="0">
                <a:solidFill>
                  <a:schemeClr val="tx1">
                    <a:lumMod val="50000"/>
                    <a:lumOff val="50000"/>
                  </a:schemeClr>
                </a:solidFill>
                <a:cs typeface="+mn-ea"/>
                <a:sym typeface="+mn-lt"/>
              </a:rPr>
              <a:t>厨房照明。厨房顶灯灯光有“BRT 高-DIM 暗-OFF 关”三个档位，根据  不同的情景将顶灯开关拨至指定档位即可。例如，旅客登机和下机期间， 将灯光调至“BRT 高”档；飞机起飞和下降期间，将灯光调至“DIM 暗” 档。</a:t>
            </a:r>
            <a:endParaRPr lang="en-US" altLang="zh-CN" sz="2400" dirty="0">
              <a:solidFill>
                <a:schemeClr val="tx1">
                  <a:lumMod val="50000"/>
                  <a:lumOff val="50000"/>
                </a:schemeClr>
              </a:solidFill>
              <a:cs typeface="+mn-ea"/>
              <a:sym typeface="+mn-lt"/>
            </a:endParaRPr>
          </a:p>
        </p:txBody>
      </p:sp>
      <p:pic>
        <p:nvPicPr>
          <p:cNvPr id="3" name="图片 14" descr="说明: s6s20482.png"/>
          <p:cNvPicPr>
            <a:picLocks noChangeAspect="1"/>
          </p:cNvPicPr>
          <p:nvPr>
            <p:custDataLst>
              <p:tags r:id="rId5"/>
            </p:custDataLst>
          </p:nvPr>
        </p:nvPicPr>
        <p:blipFill>
          <a:blip r:embed="rId6"/>
          <a:stretch>
            <a:fillRect/>
          </a:stretch>
        </p:blipFill>
        <p:spPr>
          <a:xfrm>
            <a:off x="7918450" y="262890"/>
            <a:ext cx="3221990" cy="2421255"/>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4" name="文本框 3"/>
          <p:cNvSpPr txBox="1"/>
          <p:nvPr/>
        </p:nvSpPr>
        <p:spPr>
          <a:xfrm>
            <a:off x="984885" y="262890"/>
            <a:ext cx="9074785" cy="922020"/>
          </a:xfrm>
          <a:prstGeom prst="rect">
            <a:avLst/>
          </a:prstGeom>
          <a:noFill/>
        </p:spPr>
        <p:txBody>
          <a:bodyPr wrap="square" rtlCol="0">
            <a:spAutoFit/>
          </a:bodyPr>
          <a:p>
            <a:pPr>
              <a:lnSpc>
                <a:spcPct val="150000"/>
              </a:lnSpc>
              <a:buClrTx/>
              <a:buSzTx/>
              <a:buFontTx/>
            </a:pPr>
            <a:r>
              <a:rPr sz="3600" dirty="0">
                <a:solidFill>
                  <a:schemeClr val="bg2">
                    <a:lumMod val="50000"/>
                  </a:schemeClr>
                </a:solidFill>
                <a:cs typeface="+mn-ea"/>
                <a:sym typeface="+mn-lt"/>
              </a:rPr>
              <a:t>厨房水关断阀门</a:t>
            </a:r>
            <a:endParaRPr lang="en-US" altLang="zh-CN" sz="2400" dirty="0">
              <a:solidFill>
                <a:schemeClr val="tx1">
                  <a:lumMod val="65000"/>
                  <a:lumOff val="35000"/>
                </a:schemeClr>
              </a:solidFill>
              <a:cs typeface="+mn-ea"/>
              <a:sym typeface="+mn-lt"/>
            </a:endParaRPr>
          </a:p>
        </p:txBody>
      </p:sp>
      <p:sp>
        <p:nvSpPr>
          <p:cNvPr id="2" name="文本框 1"/>
          <p:cNvSpPr txBox="1"/>
          <p:nvPr/>
        </p:nvSpPr>
        <p:spPr>
          <a:xfrm>
            <a:off x="878205" y="1498600"/>
            <a:ext cx="10089515" cy="1198880"/>
          </a:xfrm>
          <a:prstGeom prst="rect">
            <a:avLst/>
          </a:prstGeom>
          <a:noFill/>
        </p:spPr>
        <p:txBody>
          <a:bodyPr wrap="square" rtlCol="0" anchor="t">
            <a:spAutoFit/>
          </a:bodyPr>
          <a:p>
            <a:pPr>
              <a:lnSpc>
                <a:spcPct val="150000"/>
              </a:lnSpc>
              <a:buClrTx/>
              <a:buSzTx/>
              <a:buFontTx/>
            </a:pPr>
            <a:r>
              <a:rPr sz="2400" dirty="0">
                <a:solidFill>
                  <a:schemeClr val="bg2">
                    <a:lumMod val="50000"/>
                  </a:schemeClr>
                </a:solidFill>
                <a:cs typeface="+mn-ea"/>
                <a:sym typeface="+mn-lt"/>
              </a:rPr>
              <a:t>每个厨房均装有水关断阀门，用于控制厨房供水。</a:t>
            </a:r>
            <a:endParaRPr sz="2400" dirty="0">
              <a:solidFill>
                <a:schemeClr val="bg2">
                  <a:lumMod val="50000"/>
                </a:schemeClr>
              </a:solidFill>
              <a:cs typeface="+mn-ea"/>
              <a:sym typeface="+mn-lt"/>
            </a:endParaRPr>
          </a:p>
          <a:p>
            <a:pPr>
              <a:lnSpc>
                <a:spcPct val="150000"/>
              </a:lnSpc>
              <a:buClrTx/>
              <a:buSzTx/>
              <a:buFontTx/>
            </a:pPr>
            <a:r>
              <a:rPr sz="2400" dirty="0">
                <a:solidFill>
                  <a:schemeClr val="bg2">
                    <a:lumMod val="50000"/>
                  </a:schemeClr>
                </a:solidFill>
                <a:cs typeface="+mn-ea"/>
                <a:sym typeface="+mn-lt"/>
              </a:rPr>
              <a:t>当阀门置于关位时，厨房供水中断；当置于开位时，厨房供水。</a:t>
            </a:r>
            <a:endParaRPr sz="2400" dirty="0">
              <a:solidFill>
                <a:schemeClr val="bg2">
                  <a:lumMod val="50000"/>
                </a:schemeClr>
              </a:solidFill>
              <a:cs typeface="+mn-ea"/>
              <a:sym typeface="+mn-lt"/>
            </a:endParaRPr>
          </a:p>
        </p:txBody>
      </p:sp>
      <p:pic>
        <p:nvPicPr>
          <p:cNvPr id="-2147482592" name="内容占位符 3" descr="说明: s23s43013.png"/>
          <p:cNvPicPr>
            <a:picLocks noGrp="1" noChangeAspect="1"/>
          </p:cNvPicPr>
          <p:nvPr>
            <p:custDataLst>
              <p:tags r:id="rId5"/>
            </p:custDataLst>
          </p:nvPr>
        </p:nvPicPr>
        <p:blipFill>
          <a:blip r:embed="rId6"/>
          <a:stretch>
            <a:fillRect/>
          </a:stretch>
        </p:blipFill>
        <p:spPr>
          <a:xfrm>
            <a:off x="3300730" y="3155315"/>
            <a:ext cx="4234815" cy="3176270"/>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l="4796" t="7906" r="5326" b="7406"/>
          <a:stretch>
            <a:fillRect/>
          </a:stretch>
        </p:blipFill>
        <p:spPr>
          <a:xfrm>
            <a:off x="0" y="0"/>
            <a:ext cx="12192000" cy="6858000"/>
          </a:xfrm>
          <a:prstGeom prst="rect">
            <a:avLst/>
          </a:prstGeom>
        </p:spPr>
      </p:pic>
      <p:sp>
        <p:nvSpPr>
          <p:cNvPr id="6" name="矩形 5"/>
          <p:cNvSpPr/>
          <p:nvPr/>
        </p:nvSpPr>
        <p:spPr>
          <a:xfrm>
            <a:off x="5217516" y="1063209"/>
            <a:ext cx="1756969" cy="923330"/>
          </a:xfrm>
          <a:prstGeom prst="rect">
            <a:avLst/>
          </a:prstGeom>
        </p:spPr>
        <p:txBody>
          <a:bodyPr wrap="square">
            <a:spAutoFit/>
          </a:bodyPr>
          <a:lstStyle/>
          <a:p>
            <a:pPr algn="dist"/>
            <a:r>
              <a:rPr lang="zh-CN" altLang="en-US" sz="5400" dirty="0">
                <a:solidFill>
                  <a:schemeClr val="bg2">
                    <a:lumMod val="50000"/>
                  </a:schemeClr>
                </a:solidFill>
                <a:cs typeface="+mn-ea"/>
                <a:sym typeface="+mn-lt"/>
              </a:rPr>
              <a:t>目录</a:t>
            </a:r>
            <a:endParaRPr lang="zh-CN" altLang="en-US" sz="5400" dirty="0">
              <a:solidFill>
                <a:schemeClr val="bg2">
                  <a:lumMod val="50000"/>
                </a:schemeClr>
              </a:solidFill>
              <a:cs typeface="+mn-ea"/>
              <a:sym typeface="+mn-lt"/>
            </a:endParaRPr>
          </a:p>
        </p:txBody>
      </p:sp>
      <p:grpSp>
        <p:nvGrpSpPr>
          <p:cNvPr id="8" name="组合 7"/>
          <p:cNvGrpSpPr/>
          <p:nvPr/>
        </p:nvGrpSpPr>
        <p:grpSpPr>
          <a:xfrm>
            <a:off x="2304792" y="2213916"/>
            <a:ext cx="8601075" cy="922020"/>
            <a:chOff x="1988577" y="2548679"/>
            <a:chExt cx="8744055" cy="937347"/>
          </a:xfrm>
        </p:grpSpPr>
        <p:sp>
          <p:nvSpPr>
            <p:cNvPr id="12" name="文本框 11"/>
            <p:cNvSpPr txBox="1"/>
            <p:nvPr/>
          </p:nvSpPr>
          <p:spPr>
            <a:xfrm>
              <a:off x="1988577" y="2548679"/>
              <a:ext cx="1326827" cy="937347"/>
            </a:xfrm>
            <a:prstGeom prst="rect">
              <a:avLst/>
            </a:prstGeom>
            <a:noFill/>
          </p:spPr>
          <p:txBody>
            <a:bodyPr wrap="square" rtlCol="0">
              <a:spAutoFit/>
            </a:bodyPr>
            <a:lstStyle/>
            <a:p>
              <a:r>
                <a:rPr lang="en-US" altLang="zh-CN" sz="5400" dirty="0">
                  <a:solidFill>
                    <a:schemeClr val="bg2">
                      <a:lumMod val="50000"/>
                    </a:schemeClr>
                  </a:solidFill>
                  <a:cs typeface="+mn-ea"/>
                  <a:sym typeface="+mn-lt"/>
                </a:rPr>
                <a:t>01</a:t>
              </a:r>
              <a:endParaRPr lang="zh-CN" altLang="en-US" sz="5400" dirty="0">
                <a:solidFill>
                  <a:schemeClr val="bg2">
                    <a:lumMod val="50000"/>
                  </a:schemeClr>
                </a:solidFill>
                <a:cs typeface="+mn-ea"/>
                <a:sym typeface="+mn-lt"/>
              </a:endParaRPr>
            </a:p>
          </p:txBody>
        </p:sp>
        <p:sp>
          <p:nvSpPr>
            <p:cNvPr id="14" name="矩形 13"/>
            <p:cNvSpPr/>
            <p:nvPr/>
          </p:nvSpPr>
          <p:spPr>
            <a:xfrm>
              <a:off x="3393307" y="2689410"/>
              <a:ext cx="7339325" cy="655885"/>
            </a:xfrm>
            <a:prstGeom prst="rect">
              <a:avLst/>
            </a:prstGeom>
          </p:spPr>
          <p:txBody>
            <a:bodyPr wrap="square">
              <a:spAutoFit/>
            </a:bodyPr>
            <a:lstStyle/>
            <a:p>
              <a:r>
                <a:rPr lang="zh-CN" altLang="en-US" sz="3600" dirty="0">
                  <a:solidFill>
                    <a:schemeClr val="bg2">
                      <a:lumMod val="50000"/>
                    </a:schemeClr>
                  </a:solidFill>
                  <a:cs typeface="+mn-ea"/>
                  <a:sym typeface="+mn-lt"/>
                </a:rPr>
                <a:t>了解机上设备名称和使用方法</a:t>
              </a:r>
              <a:endParaRPr lang="zh-CN" altLang="en-US" sz="3600" dirty="0">
                <a:solidFill>
                  <a:schemeClr val="bg2">
                    <a:lumMod val="50000"/>
                  </a:schemeClr>
                </a:solidFill>
                <a:cs typeface="+mn-ea"/>
                <a:sym typeface="+mn-lt"/>
              </a:endParaRPr>
            </a:p>
          </p:txBody>
        </p:sp>
      </p:grpSp>
      <p:grpSp>
        <p:nvGrpSpPr>
          <p:cNvPr id="26" name="组合 25"/>
          <p:cNvGrpSpPr/>
          <p:nvPr/>
        </p:nvGrpSpPr>
        <p:grpSpPr>
          <a:xfrm>
            <a:off x="2304914" y="3362950"/>
            <a:ext cx="8926195" cy="922020"/>
            <a:chOff x="2022270" y="4604453"/>
            <a:chExt cx="9074580" cy="937347"/>
          </a:xfrm>
        </p:grpSpPr>
        <p:sp>
          <p:nvSpPr>
            <p:cNvPr id="27" name="文本框 26"/>
            <p:cNvSpPr txBox="1"/>
            <p:nvPr/>
          </p:nvSpPr>
          <p:spPr>
            <a:xfrm>
              <a:off x="2022270" y="4604453"/>
              <a:ext cx="1293185" cy="937347"/>
            </a:xfrm>
            <a:prstGeom prst="rect">
              <a:avLst/>
            </a:prstGeom>
            <a:noFill/>
          </p:spPr>
          <p:txBody>
            <a:bodyPr wrap="square" rtlCol="0">
              <a:spAutoFit/>
            </a:bodyPr>
            <a:lstStyle/>
            <a:p>
              <a:r>
                <a:rPr lang="en-US" altLang="zh-CN" sz="5400" dirty="0">
                  <a:solidFill>
                    <a:schemeClr val="bg2">
                      <a:lumMod val="50000"/>
                    </a:schemeClr>
                  </a:solidFill>
                  <a:cs typeface="+mn-ea"/>
                  <a:sym typeface="+mn-lt"/>
                </a:rPr>
                <a:t>02</a:t>
              </a:r>
              <a:endParaRPr lang="zh-CN" altLang="en-US" sz="5400" dirty="0">
                <a:solidFill>
                  <a:schemeClr val="bg2">
                    <a:lumMod val="50000"/>
                  </a:schemeClr>
                </a:solidFill>
                <a:cs typeface="+mn-ea"/>
                <a:sym typeface="+mn-lt"/>
              </a:endParaRPr>
            </a:p>
          </p:txBody>
        </p:sp>
        <p:sp>
          <p:nvSpPr>
            <p:cNvPr id="29" name="矩形 28"/>
            <p:cNvSpPr/>
            <p:nvPr/>
          </p:nvSpPr>
          <p:spPr>
            <a:xfrm>
              <a:off x="3393431" y="4745184"/>
              <a:ext cx="7703419" cy="655885"/>
            </a:xfrm>
            <a:prstGeom prst="rect">
              <a:avLst/>
            </a:prstGeom>
          </p:spPr>
          <p:txBody>
            <a:bodyPr wrap="square">
              <a:spAutoFit/>
            </a:bodyPr>
            <a:lstStyle/>
            <a:p>
              <a:r>
                <a:rPr lang="zh-CN" altLang="en-US" sz="3600" dirty="0">
                  <a:solidFill>
                    <a:schemeClr val="bg2">
                      <a:lumMod val="50000"/>
                    </a:schemeClr>
                  </a:solidFill>
                  <a:cs typeface="+mn-ea"/>
                  <a:sym typeface="+mn-lt"/>
                </a:rPr>
                <a:t> 了解机上应急设备名称和检查方法</a:t>
              </a:r>
              <a:endParaRPr lang="zh-CN" altLang="en-US" sz="3600" dirty="0">
                <a:solidFill>
                  <a:schemeClr val="bg2">
                    <a:lumMod val="50000"/>
                  </a:schemeClr>
                </a:solidFill>
                <a:cs typeface="+mn-ea"/>
                <a:sym typeface="+mn-lt"/>
              </a:endParaRPr>
            </a:p>
          </p:txBody>
        </p:sp>
      </p:grpSp>
      <p:grpSp>
        <p:nvGrpSpPr>
          <p:cNvPr id="2" name="组合 1"/>
          <p:cNvGrpSpPr/>
          <p:nvPr/>
        </p:nvGrpSpPr>
        <p:grpSpPr>
          <a:xfrm>
            <a:off x="2304914" y="4512300"/>
            <a:ext cx="8926195" cy="922020"/>
            <a:chOff x="2022270" y="4604453"/>
            <a:chExt cx="9074580" cy="937347"/>
          </a:xfrm>
        </p:grpSpPr>
        <p:sp>
          <p:nvSpPr>
            <p:cNvPr id="3" name="文本框 2"/>
            <p:cNvSpPr txBox="1"/>
            <p:nvPr>
              <p:custDataLst>
                <p:tags r:id="rId2"/>
              </p:custDataLst>
            </p:nvPr>
          </p:nvSpPr>
          <p:spPr>
            <a:xfrm>
              <a:off x="2022270" y="4604453"/>
              <a:ext cx="1293185" cy="937347"/>
            </a:xfrm>
            <a:prstGeom prst="rect">
              <a:avLst/>
            </a:prstGeom>
            <a:noFill/>
          </p:spPr>
          <p:txBody>
            <a:bodyPr wrap="square" rtlCol="0">
              <a:spAutoFit/>
            </a:bodyPr>
            <a:p>
              <a:r>
                <a:rPr lang="en-US" altLang="zh-CN" sz="5400" dirty="0">
                  <a:solidFill>
                    <a:schemeClr val="bg2">
                      <a:lumMod val="50000"/>
                    </a:schemeClr>
                  </a:solidFill>
                  <a:cs typeface="+mn-ea"/>
                  <a:sym typeface="+mn-lt"/>
                </a:rPr>
                <a:t>03</a:t>
              </a:r>
              <a:endParaRPr lang="zh-CN" altLang="en-US" sz="5400" dirty="0">
                <a:solidFill>
                  <a:schemeClr val="bg2">
                    <a:lumMod val="50000"/>
                  </a:schemeClr>
                </a:solidFill>
                <a:cs typeface="+mn-ea"/>
                <a:sym typeface="+mn-lt"/>
              </a:endParaRPr>
            </a:p>
          </p:txBody>
        </p:sp>
        <p:sp>
          <p:nvSpPr>
            <p:cNvPr id="4" name="矩形 3"/>
            <p:cNvSpPr/>
            <p:nvPr>
              <p:custDataLst>
                <p:tags r:id="rId3"/>
              </p:custDataLst>
            </p:nvPr>
          </p:nvSpPr>
          <p:spPr>
            <a:xfrm>
              <a:off x="3393431" y="4745184"/>
              <a:ext cx="7703419" cy="655885"/>
            </a:xfrm>
            <a:prstGeom prst="rect">
              <a:avLst/>
            </a:prstGeom>
          </p:spPr>
          <p:txBody>
            <a:bodyPr wrap="square">
              <a:spAutoFit/>
            </a:bodyPr>
            <a:p>
              <a:r>
                <a:rPr lang="zh-CN" altLang="en-US" sz="3600" dirty="0">
                  <a:solidFill>
                    <a:schemeClr val="bg2">
                      <a:lumMod val="50000"/>
                    </a:schemeClr>
                  </a:solidFill>
                  <a:cs typeface="+mn-ea"/>
                  <a:sym typeface="+mn-lt"/>
                </a:rPr>
                <a:t> 了解机供品</a:t>
              </a:r>
              <a:endParaRPr lang="zh-CN" altLang="en-US" sz="3600" dirty="0">
                <a:solidFill>
                  <a:schemeClr val="bg2">
                    <a:lumMod val="50000"/>
                  </a:schemeClr>
                </a:solidFill>
                <a:cs typeface="+mn-ea"/>
                <a:sym typeface="+mn-lt"/>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458470" y="1362075"/>
            <a:ext cx="11580495" cy="4707890"/>
          </a:xfrm>
          <a:prstGeom prst="rect">
            <a:avLst/>
          </a:prstGeom>
          <a:noFill/>
          <a:ln>
            <a:noFill/>
          </a:ln>
        </p:spPr>
        <p:txBody>
          <a:bodyPr wrap="square" rtlCol="0">
            <a:spAutoFit/>
          </a:bodyPr>
          <a:lstStyle/>
          <a:p>
            <a:pPr lvl="0" indent="0" algn="l">
              <a:lnSpc>
                <a:spcPct val="150000"/>
              </a:lnSpc>
              <a:buClrTx/>
              <a:buSzTx/>
              <a:buFont typeface="+mj-lt"/>
              <a:buNone/>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餐车主要用于存放各类食品、饮料、用具和物品。餐车通常存在放厨房的餐车位中，并通过刹车、锁扣等保持锁定。</a:t>
            </a:r>
            <a:endParaRPr sz="2000" dirty="0">
              <a:solidFill>
                <a:schemeClr val="bg2">
                  <a:lumMod val="50000"/>
                </a:schemeClr>
              </a:solidFill>
              <a:cs typeface="+mn-ea"/>
              <a:sym typeface="+mn-lt"/>
            </a:endParaRPr>
          </a:p>
          <a:p>
            <a:pPr lvl="0" indent="0" algn="l">
              <a:lnSpc>
                <a:spcPct val="150000"/>
              </a:lnSpc>
              <a:buClrTx/>
              <a:buSzTx/>
              <a:buFont typeface="+mj-lt"/>
              <a:buNone/>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在使用时，首先打开固定餐车的锁扣，并通过踩踏踏板松开刹车，从餐车位中拉出餐车，然后即可使用餐车。</a:t>
            </a:r>
            <a:endParaRPr sz="2000" dirty="0">
              <a:solidFill>
                <a:schemeClr val="bg2">
                  <a:lumMod val="50000"/>
                </a:schemeClr>
              </a:solidFill>
              <a:cs typeface="+mn-ea"/>
              <a:sym typeface="+mn-lt"/>
            </a:endParaRPr>
          </a:p>
          <a:p>
            <a:pPr lvl="0" indent="0" algn="l">
              <a:lnSpc>
                <a:spcPct val="150000"/>
              </a:lnSpc>
              <a:buClrTx/>
              <a:buSzTx/>
              <a:buFont typeface="+mj-lt"/>
              <a:buNone/>
            </a:pPr>
            <a:r>
              <a:rPr sz="2000" dirty="0">
                <a:solidFill>
                  <a:schemeClr val="bg2">
                    <a:lumMod val="50000"/>
                  </a:schemeClr>
                </a:solidFill>
                <a:cs typeface="+mn-ea"/>
                <a:sym typeface="+mn-lt"/>
              </a:rPr>
              <a:t>注意事项：</a:t>
            </a:r>
            <a:endParaRPr sz="2000" dirty="0">
              <a:solidFill>
                <a:schemeClr val="bg2">
                  <a:lumMod val="50000"/>
                </a:schemeClr>
              </a:solidFill>
              <a:cs typeface="+mn-ea"/>
              <a:sym typeface="+mn-lt"/>
            </a:endParaRPr>
          </a:p>
          <a:p>
            <a:pPr marL="457200" lvl="0" indent="-457200" algn="l">
              <a:lnSpc>
                <a:spcPct val="150000"/>
              </a:lnSpc>
              <a:buClrTx/>
              <a:buSzTx/>
              <a:buFont typeface="+mj-lt"/>
              <a:buAutoNum type="arabicPeriod"/>
            </a:pPr>
            <a:r>
              <a:rPr sz="2000" dirty="0">
                <a:solidFill>
                  <a:schemeClr val="bg2">
                    <a:lumMod val="50000"/>
                  </a:schemeClr>
                </a:solidFill>
                <a:cs typeface="+mn-ea"/>
                <a:sym typeface="+mn-lt"/>
              </a:rPr>
              <a:t>餐车在飞机滑行、起飞、下降、颠簸或紧急状态时，其刹车、锁扣应保持锁定，使餐车处于固定状态。</a:t>
            </a:r>
            <a:endParaRPr sz="2000" dirty="0">
              <a:solidFill>
                <a:schemeClr val="bg2">
                  <a:lumMod val="50000"/>
                </a:schemeClr>
              </a:solidFill>
              <a:cs typeface="+mn-ea"/>
              <a:sym typeface="+mn-lt"/>
            </a:endParaRPr>
          </a:p>
          <a:p>
            <a:pPr marL="457200" lvl="0" indent="-457200" algn="l">
              <a:lnSpc>
                <a:spcPct val="150000"/>
              </a:lnSpc>
              <a:buClrTx/>
              <a:buSzTx/>
              <a:buFont typeface="+mj-lt"/>
              <a:buAutoNum type="arabicPeriod"/>
            </a:pPr>
            <a:r>
              <a:rPr sz="2000" dirty="0">
                <a:solidFill>
                  <a:schemeClr val="bg2">
                    <a:lumMod val="50000"/>
                  </a:schemeClr>
                </a:solidFill>
                <a:cs typeface="+mn-ea"/>
                <a:sym typeface="+mn-lt"/>
              </a:rPr>
              <a:t>餐车不得用于存放各种试剂、疫苗或其他生物化学制剂等。</a:t>
            </a:r>
            <a:endParaRPr sz="2000" dirty="0">
              <a:solidFill>
                <a:schemeClr val="bg2">
                  <a:lumMod val="50000"/>
                </a:schemeClr>
              </a:solidFill>
              <a:cs typeface="+mn-ea"/>
              <a:sym typeface="+mn-lt"/>
            </a:endParaRPr>
          </a:p>
          <a:p>
            <a:pPr marL="457200" lvl="0" indent="-457200" algn="l">
              <a:lnSpc>
                <a:spcPct val="150000"/>
              </a:lnSpc>
              <a:buClrTx/>
              <a:buSzTx/>
              <a:buFont typeface="+mj-lt"/>
              <a:buAutoNum type="arabicPeriod"/>
            </a:pPr>
            <a:r>
              <a:rPr sz="2000" dirty="0">
                <a:solidFill>
                  <a:schemeClr val="bg2">
                    <a:lumMod val="50000"/>
                  </a:schemeClr>
                </a:solidFill>
                <a:cs typeface="+mn-ea"/>
                <a:sym typeface="+mn-lt"/>
              </a:rPr>
              <a:t>餐车必须在规定的餐车位存放。</a:t>
            </a:r>
            <a:endParaRPr sz="2000" dirty="0">
              <a:solidFill>
                <a:schemeClr val="bg2">
                  <a:lumMod val="50000"/>
                </a:schemeClr>
              </a:solidFill>
              <a:cs typeface="+mn-ea"/>
              <a:sym typeface="+mn-lt"/>
            </a:endParaRPr>
          </a:p>
          <a:p>
            <a:pPr marL="457200" lvl="0" indent="-457200" algn="l">
              <a:lnSpc>
                <a:spcPct val="150000"/>
              </a:lnSpc>
              <a:buClrTx/>
              <a:buSzTx/>
              <a:buFont typeface="+mj-lt"/>
              <a:buAutoNum type="arabicPeriod"/>
            </a:pPr>
            <a:r>
              <a:rPr sz="2000" dirty="0">
                <a:solidFill>
                  <a:schemeClr val="bg2">
                    <a:lumMod val="50000"/>
                  </a:schemeClr>
                </a:solidFill>
                <a:cs typeface="+mn-ea"/>
                <a:sym typeface="+mn-lt"/>
              </a:rPr>
              <a:t>餐车在使用完毕后必须迅速归位锁定。</a:t>
            </a:r>
            <a:endParaRPr sz="2000" dirty="0">
              <a:solidFill>
                <a:schemeClr val="bg2">
                  <a:lumMod val="50000"/>
                </a:schemeClr>
              </a:solidFill>
              <a:cs typeface="+mn-ea"/>
              <a:sym typeface="+mn-lt"/>
            </a:endParaRPr>
          </a:p>
        </p:txBody>
      </p:sp>
      <p:sp>
        <p:nvSpPr>
          <p:cNvPr id="2" name="文本框 1"/>
          <p:cNvSpPr txBox="1"/>
          <p:nvPr>
            <p:custDataLst>
              <p:tags r:id="rId5"/>
            </p:custDataLst>
          </p:nvPr>
        </p:nvSpPr>
        <p:spPr>
          <a:xfrm>
            <a:off x="975360" y="288290"/>
            <a:ext cx="9074785" cy="922020"/>
          </a:xfrm>
          <a:prstGeom prst="rect">
            <a:avLst/>
          </a:prstGeom>
          <a:noFill/>
        </p:spPr>
        <p:txBody>
          <a:bodyPr wrap="square" rtlCol="0">
            <a:spAutoFit/>
          </a:bodyPr>
          <a:p>
            <a:pPr lvl="0" indent="0" algn="l">
              <a:lnSpc>
                <a:spcPct val="150000"/>
              </a:lnSpc>
              <a:buClrTx/>
              <a:buSzTx/>
              <a:buFont typeface="+mj-lt"/>
              <a:buNone/>
            </a:pPr>
            <a:r>
              <a:rPr sz="3600" dirty="0">
                <a:solidFill>
                  <a:schemeClr val="bg2">
                    <a:lumMod val="50000"/>
                  </a:schemeClr>
                </a:solidFill>
                <a:cs typeface="+mn-ea"/>
                <a:sym typeface="+mn-lt"/>
              </a:rPr>
              <a:t>餐车</a:t>
            </a:r>
            <a:endParaRPr lang="en-US" altLang="zh-CN" sz="3600" dirty="0">
              <a:solidFill>
                <a:schemeClr val="tx1">
                  <a:lumMod val="65000"/>
                  <a:lumOff val="35000"/>
                </a:schemeClr>
              </a:solidFill>
              <a:cs typeface="+mn-ea"/>
              <a:sym typeface="+mn-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46755" y="1399014"/>
            <a:ext cx="11288380" cy="1845310"/>
          </a:xfrm>
          <a:prstGeom prst="rect">
            <a:avLst/>
          </a:prstGeom>
          <a:noFill/>
          <a:ln>
            <a:noFill/>
          </a:ln>
        </p:spPr>
        <p:txBody>
          <a:bodyPr wrap="square" rtlCol="0">
            <a:spAutoFit/>
          </a:bodyPr>
          <a:lstStyle/>
          <a:p>
            <a:pPr>
              <a:lnSpc>
                <a:spcPct val="150000"/>
              </a:lnSpc>
              <a:buClrTx/>
              <a:buSzTx/>
              <a:buFontTx/>
            </a:pPr>
            <a:r>
              <a:rPr lang="en-US" sz="2800" dirty="0">
                <a:solidFill>
                  <a:schemeClr val="bg2">
                    <a:lumMod val="50000"/>
                  </a:schemeClr>
                </a:solidFill>
                <a:cs typeface="+mn-ea"/>
                <a:sym typeface="+mn-lt"/>
              </a:rPr>
              <a:t> </a:t>
            </a: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废物箱主要用于存放厨房垃圾。</a:t>
            </a:r>
            <a:endParaRPr sz="2400" dirty="0">
              <a:solidFill>
                <a:schemeClr val="bg2">
                  <a:lumMod val="50000"/>
                </a:schemeClr>
              </a:solidFill>
              <a:cs typeface="+mn-ea"/>
              <a:sym typeface="+mn-lt"/>
            </a:endParaRPr>
          </a:p>
          <a:p>
            <a:pPr>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使用时，打开废物箱的盖板，将垃圾扔进废物箱即可；使用完毕后，用盖板 盖住废物箱，并在不使用时保持废物箱盖板的关闭。</a:t>
            </a:r>
            <a:endParaRPr sz="2400" dirty="0">
              <a:solidFill>
                <a:schemeClr val="bg2">
                  <a:lumMod val="50000"/>
                </a:schemeClr>
              </a:solidFill>
              <a:cs typeface="+mn-ea"/>
              <a:sym typeface="+mn-lt"/>
            </a:endParaRPr>
          </a:p>
        </p:txBody>
      </p:sp>
      <p:sp>
        <p:nvSpPr>
          <p:cNvPr id="4" name="文本框 3"/>
          <p:cNvSpPr txBox="1"/>
          <p:nvPr/>
        </p:nvSpPr>
        <p:spPr>
          <a:xfrm>
            <a:off x="984885" y="379730"/>
            <a:ext cx="9074785" cy="922020"/>
          </a:xfrm>
          <a:prstGeom prst="rect">
            <a:avLst/>
          </a:prstGeom>
          <a:noFill/>
        </p:spPr>
        <p:txBody>
          <a:bodyPr wrap="square" rtlCol="0">
            <a:spAutoFit/>
          </a:bodyPr>
          <a:p>
            <a:pPr>
              <a:lnSpc>
                <a:spcPct val="150000"/>
              </a:lnSpc>
              <a:buClrTx/>
              <a:buSzTx/>
              <a:buFontTx/>
            </a:pPr>
            <a:r>
              <a:rPr lang="en-US" sz="3600" b="1" dirty="0">
                <a:solidFill>
                  <a:schemeClr val="bg2">
                    <a:lumMod val="50000"/>
                  </a:schemeClr>
                </a:solidFill>
                <a:cs typeface="+mn-ea"/>
                <a:sym typeface="+mn-lt"/>
              </a:rPr>
              <a:t> </a:t>
            </a:r>
            <a:r>
              <a:rPr sz="3600" dirty="0">
                <a:solidFill>
                  <a:schemeClr val="bg2">
                    <a:lumMod val="50000"/>
                  </a:schemeClr>
                </a:solidFill>
                <a:cs typeface="+mn-ea"/>
                <a:sym typeface="+mn-lt"/>
              </a:rPr>
              <a:t>废物箱</a:t>
            </a:r>
            <a:endParaRPr lang="en-US" altLang="zh-CN" sz="3600" dirty="0">
              <a:solidFill>
                <a:schemeClr val="tx1">
                  <a:lumMod val="65000"/>
                  <a:lumOff val="35000"/>
                </a:schemeClr>
              </a:solidFill>
              <a:cs typeface="+mn-ea"/>
              <a:sym typeface="+mn-lt"/>
            </a:endParaRPr>
          </a:p>
        </p:txBody>
      </p:sp>
      <p:pic>
        <p:nvPicPr>
          <p:cNvPr id="-2147482590" name="内容占位符 3" descr="说明: s18s33796.png"/>
          <p:cNvPicPr>
            <a:picLocks noGrp="1" noChangeAspect="1"/>
          </p:cNvPicPr>
          <p:nvPr>
            <p:custDataLst>
              <p:tags r:id="rId5"/>
            </p:custDataLst>
          </p:nvPr>
        </p:nvPicPr>
        <p:blipFill>
          <a:blip r:embed="rId6"/>
          <a:stretch>
            <a:fillRect/>
          </a:stretch>
        </p:blipFill>
        <p:spPr>
          <a:xfrm>
            <a:off x="7647940" y="2898140"/>
            <a:ext cx="2411730" cy="3621405"/>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510230" y="1536809"/>
            <a:ext cx="11288380" cy="3322955"/>
          </a:xfrm>
          <a:prstGeom prst="rect">
            <a:avLst/>
          </a:prstGeom>
          <a:noFill/>
          <a:ln>
            <a:noFill/>
          </a:ln>
        </p:spPr>
        <p:txBody>
          <a:bodyPr wrap="square" rtlCol="0">
            <a:spAutoFit/>
          </a:bodyPr>
          <a:lstStyle/>
          <a:p>
            <a:pPr lvl="0" algn="l">
              <a:lnSpc>
                <a:spcPct val="150000"/>
              </a:lnSpc>
              <a:buClrTx/>
              <a:buSzTx/>
              <a:buFontTx/>
            </a:pPr>
            <a:r>
              <a:rPr sz="2000" b="1" dirty="0">
                <a:solidFill>
                  <a:schemeClr val="bg2">
                    <a:lumMod val="50000"/>
                  </a:schemeClr>
                </a:solidFill>
                <a:cs typeface="+mn-ea"/>
                <a:sym typeface="+mn-lt"/>
              </a:rPr>
              <a:t>定义</a:t>
            </a:r>
            <a:endParaRPr sz="2000" b="1" dirty="0">
              <a:solidFill>
                <a:schemeClr val="bg2">
                  <a:lumMod val="50000"/>
                </a:schemeClr>
              </a:solidFill>
              <a:cs typeface="+mn-ea"/>
              <a:sym typeface="+mn-lt"/>
            </a:endParaRPr>
          </a:p>
          <a:p>
            <a:pPr lvl="0" algn="l">
              <a:lnSpc>
                <a:spcPct val="150000"/>
              </a:lnSpc>
              <a:buClrTx/>
              <a:buSzTx/>
              <a:buFontTx/>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卫生间，又称盥洗室、洗手间或厕所，通常位于前后入口处。卫生间设备主要包括抽水马桶、洗漱池、镜子、氧气面罩、“返回座椅”信号指示灯、水加热 器、污水系统、水关断阀门、排水阀门、呼叫开关、烟雾探测器、废物箱、自动 灭火装置、温度指示牌等。</a:t>
            </a:r>
            <a:endParaRPr sz="2000" dirty="0">
              <a:solidFill>
                <a:schemeClr val="bg2">
                  <a:lumMod val="50000"/>
                </a:schemeClr>
              </a:solidFill>
              <a:cs typeface="+mn-ea"/>
              <a:sym typeface="+mn-lt"/>
            </a:endParaRPr>
          </a:p>
          <a:p>
            <a:pPr lvl="0" algn="l">
              <a:lnSpc>
                <a:spcPct val="150000"/>
              </a:lnSpc>
              <a:buClrTx/>
              <a:buSzTx/>
              <a:buFontTx/>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当卫生间无人，门锁显示绿色 (VACANT)</a:t>
            </a:r>
            <a:endParaRPr sz="2000" dirty="0">
              <a:solidFill>
                <a:schemeClr val="bg2">
                  <a:lumMod val="50000"/>
                </a:schemeClr>
              </a:solidFill>
              <a:cs typeface="+mn-ea"/>
              <a:sym typeface="+mn-lt"/>
            </a:endParaRPr>
          </a:p>
          <a:p>
            <a:pPr lvl="0" algn="l">
              <a:lnSpc>
                <a:spcPct val="150000"/>
              </a:lnSpc>
              <a:buClrTx/>
              <a:buSzTx/>
              <a:buFontTx/>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当卫生间有人，门关上、锁好后会打开镜灯，门锁显示红色 (OCCUPIED) “卫生间被占用”的信号指示灯亮起。</a:t>
            </a:r>
            <a:endParaRPr sz="2000" dirty="0">
              <a:solidFill>
                <a:schemeClr val="bg2">
                  <a:lumMod val="50000"/>
                </a:schemeClr>
              </a:solidFill>
              <a:cs typeface="+mn-ea"/>
              <a:sym typeface="+mn-lt"/>
            </a:endParaRPr>
          </a:p>
        </p:txBody>
      </p:sp>
      <p:sp>
        <p:nvSpPr>
          <p:cNvPr id="4" name="文本框 3"/>
          <p:cNvSpPr txBox="1"/>
          <p:nvPr/>
        </p:nvSpPr>
        <p:spPr>
          <a:xfrm>
            <a:off x="808990" y="617855"/>
            <a:ext cx="9074785" cy="645160"/>
          </a:xfrm>
          <a:prstGeom prst="rect">
            <a:avLst/>
          </a:prstGeom>
          <a:noFill/>
        </p:spPr>
        <p:txBody>
          <a:bodyPr wrap="square" rtlCol="0">
            <a:spAutoFit/>
          </a:bodyPr>
          <a:p>
            <a:pPr lvl="0" algn="l">
              <a:buClrTx/>
              <a:buSzTx/>
              <a:buFontTx/>
            </a:pPr>
            <a:r>
              <a:rPr lang="zh-CN" altLang="en-US" sz="3600" dirty="0">
                <a:solidFill>
                  <a:schemeClr val="tx1">
                    <a:lumMod val="65000"/>
                    <a:lumOff val="35000"/>
                  </a:schemeClr>
                </a:solidFill>
                <a:cs typeface="+mn-ea"/>
                <a:sym typeface="+mn-lt"/>
              </a:rPr>
              <a:t>卫生间设备</a:t>
            </a:r>
            <a:endParaRPr lang="zh-CN" altLang="en-US" sz="3600" dirty="0">
              <a:solidFill>
                <a:schemeClr val="tx1">
                  <a:lumMod val="65000"/>
                  <a:lumOff val="35000"/>
                </a:schemeClr>
              </a:solidFill>
              <a:cs typeface="+mn-ea"/>
              <a:sym typeface="+mn-l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50565" y="1654919"/>
            <a:ext cx="11288380" cy="3784600"/>
          </a:xfrm>
          <a:prstGeom prst="rect">
            <a:avLst/>
          </a:prstGeom>
          <a:noFill/>
          <a:ln>
            <a:noFill/>
          </a:ln>
        </p:spPr>
        <p:txBody>
          <a:bodyPr wrap="square" rtlCol="0">
            <a:spAutoFit/>
          </a:bodyPr>
          <a:lstStyle/>
          <a:p>
            <a:pPr>
              <a:lnSpc>
                <a:spcPct val="150000"/>
              </a:lnSpc>
            </a:pPr>
            <a:r>
              <a:rPr lang="en-US" sz="2000" b="1" dirty="0">
                <a:solidFill>
                  <a:schemeClr val="bg2">
                    <a:lumMod val="50000"/>
                  </a:schemeClr>
                </a:solidFill>
                <a:cs typeface="+mn-ea"/>
                <a:sym typeface="+mn-lt"/>
              </a:rPr>
              <a:t>1. </a:t>
            </a:r>
            <a:r>
              <a:rPr sz="2000" b="1" dirty="0">
                <a:solidFill>
                  <a:schemeClr val="bg2">
                    <a:lumMod val="50000"/>
                  </a:schemeClr>
                </a:solidFill>
                <a:cs typeface="+mn-ea"/>
                <a:sym typeface="+mn-lt"/>
              </a:rPr>
              <a:t> 氧气面罩</a:t>
            </a:r>
            <a:endParaRPr sz="2000" b="1" dirty="0">
              <a:solidFill>
                <a:schemeClr val="bg2">
                  <a:lumMod val="50000"/>
                </a:schemeClr>
              </a:solidFill>
              <a:cs typeface="+mn-ea"/>
              <a:sym typeface="+mn-lt"/>
            </a:endParaRPr>
          </a:p>
          <a:p>
            <a:pPr>
              <a:lnSpc>
                <a:spcPct val="150000"/>
              </a:lnSpc>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一个卫生间内有两个氧气面罩。当出现释压、客舱高度达到14000 英尺时，氧气面罩会自动脱落，且“返回座椅”的信号指示灯不会亮起。</a:t>
            </a:r>
            <a:endParaRPr sz="2000" dirty="0">
              <a:solidFill>
                <a:schemeClr val="bg2">
                  <a:lumMod val="50000"/>
                </a:schemeClr>
              </a:solidFill>
              <a:cs typeface="+mn-ea"/>
              <a:sym typeface="+mn-lt"/>
            </a:endParaRPr>
          </a:p>
          <a:p>
            <a:pPr>
              <a:lnSpc>
                <a:spcPct val="150000"/>
              </a:lnSpc>
            </a:pPr>
            <a:endParaRPr sz="2000" dirty="0">
              <a:solidFill>
                <a:schemeClr val="bg2">
                  <a:lumMod val="50000"/>
                </a:schemeClr>
              </a:solidFill>
              <a:cs typeface="+mn-ea"/>
              <a:sym typeface="+mn-lt"/>
            </a:endParaRPr>
          </a:p>
          <a:p>
            <a:pPr>
              <a:lnSpc>
                <a:spcPct val="150000"/>
              </a:lnSpc>
            </a:pPr>
            <a:r>
              <a:rPr lang="en-US" sz="2000" b="1" dirty="0">
                <a:solidFill>
                  <a:schemeClr val="bg2">
                    <a:lumMod val="50000"/>
                  </a:schemeClr>
                </a:solidFill>
                <a:cs typeface="+mn-ea"/>
                <a:sym typeface="+mn-lt"/>
              </a:rPr>
              <a:t>2.  </a:t>
            </a:r>
            <a:r>
              <a:rPr sz="2000" b="1" dirty="0">
                <a:solidFill>
                  <a:schemeClr val="bg2">
                    <a:lumMod val="50000"/>
                  </a:schemeClr>
                </a:solidFill>
                <a:cs typeface="+mn-ea"/>
                <a:sym typeface="+mn-lt"/>
              </a:rPr>
              <a:t>水加热器</a:t>
            </a:r>
            <a:endParaRPr sz="2000" b="1" dirty="0">
              <a:solidFill>
                <a:schemeClr val="bg2">
                  <a:lumMod val="50000"/>
                </a:schemeClr>
              </a:solidFill>
              <a:cs typeface="+mn-ea"/>
              <a:sym typeface="+mn-lt"/>
            </a:endParaRPr>
          </a:p>
          <a:p>
            <a:pPr>
              <a:lnSpc>
                <a:spcPct val="150000"/>
              </a:lnSpc>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水加热器一般安装在洗漱池下方。水加热器在电源接通且正常工作时，位于其顶部的琥珀色等亮。水加热器均有过热电门，在过热时可自动关断加热元件； 也可通过水加热器外部的人工电门来手动关闭水加热器。</a:t>
            </a:r>
            <a:endParaRPr sz="2000" dirty="0">
              <a:solidFill>
                <a:schemeClr val="bg2">
                  <a:lumMod val="50000"/>
                </a:schemeClr>
              </a:solidFill>
              <a:cs typeface="+mn-ea"/>
              <a:sym typeface="+mn-lt"/>
            </a:endParaRPr>
          </a:p>
        </p:txBody>
      </p:sp>
      <p:sp>
        <p:nvSpPr>
          <p:cNvPr id="2" name="矩形 1"/>
          <p:cNvSpPr/>
          <p:nvPr/>
        </p:nvSpPr>
        <p:spPr>
          <a:xfrm>
            <a:off x="730885" y="524510"/>
            <a:ext cx="8126730" cy="706755"/>
          </a:xfrm>
          <a:prstGeom prst="rect">
            <a:avLst/>
          </a:prstGeom>
        </p:spPr>
        <p:txBody>
          <a:bodyPr wrap="square">
            <a:spAutoFit/>
          </a:bodyPr>
          <a:p>
            <a:pPr lvl="0" algn="l">
              <a:buClrTx/>
              <a:buSzTx/>
              <a:buFontTx/>
            </a:pPr>
            <a:r>
              <a:rPr lang="zh-CN" altLang="en-US" sz="4000" dirty="0">
                <a:solidFill>
                  <a:schemeClr val="tx1">
                    <a:lumMod val="65000"/>
                    <a:lumOff val="35000"/>
                  </a:schemeClr>
                </a:solidFill>
                <a:cs typeface="+mn-ea"/>
                <a:sym typeface="+mn-lt"/>
              </a:rPr>
              <a:t>卫生间设备</a:t>
            </a:r>
            <a:endParaRPr lang="zh-CN" altLang="en-US" sz="4000" dirty="0">
              <a:solidFill>
                <a:schemeClr val="tx1">
                  <a:lumMod val="65000"/>
                  <a:lumOff val="35000"/>
                </a:schemeClr>
              </a:solidFill>
              <a:cs typeface="+mn-ea"/>
              <a:sym typeface="+mn-l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747085" y="1068814"/>
            <a:ext cx="11288380" cy="5169535"/>
          </a:xfrm>
          <a:prstGeom prst="rect">
            <a:avLst/>
          </a:prstGeom>
          <a:noFill/>
          <a:ln>
            <a:noFill/>
          </a:ln>
        </p:spPr>
        <p:txBody>
          <a:bodyPr wrap="square" rtlCol="0">
            <a:spAutoFit/>
          </a:bodyPr>
          <a:lstStyle/>
          <a:p>
            <a:pPr>
              <a:lnSpc>
                <a:spcPct val="150000"/>
              </a:lnSpc>
            </a:pPr>
            <a:r>
              <a:rPr lang="en-US" sz="2000" b="1" dirty="0">
                <a:solidFill>
                  <a:schemeClr val="bg2">
                    <a:lumMod val="50000"/>
                  </a:schemeClr>
                </a:solidFill>
                <a:cs typeface="+mn-ea"/>
                <a:sym typeface="+mn-lt"/>
              </a:rPr>
              <a:t>3. </a:t>
            </a:r>
            <a:r>
              <a:rPr sz="2000" b="1" dirty="0">
                <a:solidFill>
                  <a:schemeClr val="bg2">
                    <a:lumMod val="50000"/>
                  </a:schemeClr>
                </a:solidFill>
                <a:cs typeface="+mn-ea"/>
                <a:sym typeface="+mn-lt"/>
              </a:rPr>
              <a:t>污水系统</a:t>
            </a:r>
            <a:endParaRPr sz="2000" b="1" dirty="0">
              <a:solidFill>
                <a:schemeClr val="bg2">
                  <a:lumMod val="50000"/>
                </a:schemeClr>
              </a:solidFill>
              <a:cs typeface="+mn-ea"/>
              <a:sym typeface="+mn-lt"/>
            </a:endParaRPr>
          </a:p>
          <a:p>
            <a:pPr>
              <a:lnSpc>
                <a:spcPct val="150000"/>
              </a:lnSpc>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每个卫生间都有独立的废污排水系统。洗漱池内的排水可通过加温的排放管直接排向机外。马桶中的污水需要排入独立的废水箱中。当废水量指示器显示满位或“马桶不工作”指示灯亮时，所有马桶的冲水功能失效。</a:t>
            </a:r>
            <a:endParaRPr sz="2000" dirty="0">
              <a:solidFill>
                <a:schemeClr val="bg2">
                  <a:lumMod val="50000"/>
                </a:schemeClr>
              </a:solidFill>
              <a:cs typeface="+mn-ea"/>
              <a:sym typeface="+mn-lt"/>
            </a:endParaRPr>
          </a:p>
          <a:p>
            <a:pPr>
              <a:lnSpc>
                <a:spcPct val="150000"/>
              </a:lnSpc>
            </a:pPr>
            <a:endParaRPr sz="2000" dirty="0">
              <a:solidFill>
                <a:schemeClr val="bg2">
                  <a:lumMod val="50000"/>
                </a:schemeClr>
              </a:solidFill>
              <a:cs typeface="+mn-ea"/>
              <a:sym typeface="+mn-lt"/>
            </a:endParaRPr>
          </a:p>
          <a:p>
            <a:pPr>
              <a:lnSpc>
                <a:spcPct val="150000"/>
              </a:lnSpc>
            </a:pPr>
            <a:r>
              <a:rPr lang="en-US" sz="2000" b="1" dirty="0">
                <a:solidFill>
                  <a:schemeClr val="bg2">
                    <a:lumMod val="50000"/>
                  </a:schemeClr>
                </a:solidFill>
                <a:cs typeface="+mn-ea"/>
                <a:sym typeface="+mn-lt"/>
              </a:rPr>
              <a:t> 4. </a:t>
            </a:r>
            <a:r>
              <a:rPr sz="2000" b="1" dirty="0">
                <a:solidFill>
                  <a:schemeClr val="bg2">
                    <a:lumMod val="50000"/>
                  </a:schemeClr>
                </a:solidFill>
                <a:cs typeface="+mn-ea"/>
                <a:sym typeface="+mn-lt"/>
              </a:rPr>
              <a:t>水关断阀门</a:t>
            </a:r>
            <a:endParaRPr sz="2000" b="1" dirty="0">
              <a:solidFill>
                <a:schemeClr val="bg2">
                  <a:lumMod val="50000"/>
                </a:schemeClr>
              </a:solidFill>
              <a:cs typeface="+mn-ea"/>
              <a:sym typeface="+mn-lt"/>
            </a:endParaRPr>
          </a:p>
          <a:p>
            <a:pPr>
              <a:lnSpc>
                <a:spcPct val="150000"/>
              </a:lnSpc>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水关断阀门位于洗漱池下方的柜子内，共有四个档位，分别是供水位、关断 位、仅供洗漱水龙头和仅供抽水马桶，通常将该阀门置于供水位。</a:t>
            </a:r>
            <a:endParaRPr sz="2000" dirty="0">
              <a:solidFill>
                <a:schemeClr val="bg2">
                  <a:lumMod val="50000"/>
                </a:schemeClr>
              </a:solidFill>
              <a:cs typeface="+mn-ea"/>
              <a:sym typeface="+mn-lt"/>
            </a:endParaRPr>
          </a:p>
          <a:p>
            <a:pPr>
              <a:lnSpc>
                <a:spcPct val="150000"/>
              </a:lnSpc>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如果马桶和洗漱池不在同一面墙上，则配置两个供水关断阀门来分别控制马桶供水和洗漱池供水。位于马桶下部的阀门需要通过拉出手柄来切断马桶供水； 而位于洗漱池柜子下部的阀门通过选择供水为或关断位来控制是否供水。</a:t>
            </a:r>
            <a:endParaRPr sz="2000" dirty="0">
              <a:solidFill>
                <a:schemeClr val="bg2">
                  <a:lumMod val="50000"/>
                </a:schemeClr>
              </a:solidFill>
              <a:cs typeface="+mn-ea"/>
              <a:sym typeface="+mn-lt"/>
            </a:endParaRPr>
          </a:p>
        </p:txBody>
      </p:sp>
      <p:sp>
        <p:nvSpPr>
          <p:cNvPr id="2" name="矩形 1"/>
          <p:cNvSpPr/>
          <p:nvPr/>
        </p:nvSpPr>
        <p:spPr>
          <a:xfrm>
            <a:off x="808990" y="334645"/>
            <a:ext cx="8126730" cy="583565"/>
          </a:xfrm>
          <a:prstGeom prst="rect">
            <a:avLst/>
          </a:prstGeom>
        </p:spPr>
        <p:txBody>
          <a:bodyPr wrap="square">
            <a:spAutoFit/>
          </a:bodyPr>
          <a:p>
            <a:pPr lvl="0" algn="l">
              <a:buClrTx/>
              <a:buSzTx/>
              <a:buFontTx/>
            </a:pPr>
            <a:r>
              <a:rPr lang="zh-CN" altLang="en-US" sz="3200" dirty="0">
                <a:solidFill>
                  <a:schemeClr val="tx1">
                    <a:lumMod val="65000"/>
                    <a:lumOff val="35000"/>
                  </a:schemeClr>
                </a:solidFill>
                <a:cs typeface="+mn-ea"/>
                <a:sym typeface="+mn-lt"/>
              </a:rPr>
              <a:t>卫生间设备</a:t>
            </a:r>
            <a:endParaRPr lang="en-US" altLang="zh-CN" sz="4000" dirty="0">
              <a:solidFill>
                <a:schemeClr val="bg2">
                  <a:lumMod val="50000"/>
                </a:schemeClr>
              </a:solidFill>
              <a:cs typeface="+mn-ea"/>
              <a:sym typeface="+mn-l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451810" y="1231374"/>
            <a:ext cx="11288380" cy="4707890"/>
          </a:xfrm>
          <a:prstGeom prst="rect">
            <a:avLst/>
          </a:prstGeom>
          <a:noFill/>
          <a:ln>
            <a:noFill/>
          </a:ln>
        </p:spPr>
        <p:txBody>
          <a:bodyPr wrap="square" rtlCol="0">
            <a:spAutoFit/>
          </a:bodyPr>
          <a:lstStyle/>
          <a:p>
            <a:pPr>
              <a:lnSpc>
                <a:spcPct val="150000"/>
              </a:lnSpc>
            </a:pPr>
            <a:r>
              <a:rPr lang="en-US" altLang="zh-CN" sz="2000" b="1" dirty="0">
                <a:solidFill>
                  <a:schemeClr val="bg2">
                    <a:lumMod val="50000"/>
                  </a:schemeClr>
                </a:solidFill>
                <a:cs typeface="+mn-ea"/>
                <a:sym typeface="+mn-lt"/>
              </a:rPr>
              <a:t>5. 排水阀门</a:t>
            </a:r>
            <a:endParaRPr lang="en-US" altLang="zh-CN" sz="2000" b="1"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在前卫生间的水关断阀门的里侧安装有排水阀门，其手柄为红色，共有排水位和关闭位两个档位。当置于排水位时，飞机水箱内的水可直接排至机外；当置 于关闭位时，水箱内的水不会进行排放。</a:t>
            </a:r>
            <a:endParaRPr lang="en-US" altLang="zh-CN" sz="2000"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a:t>
            </a:r>
            <a:r>
              <a:rPr lang="en-US" altLang="zh-CN" sz="2000" b="1" dirty="0">
                <a:solidFill>
                  <a:schemeClr val="bg2">
                    <a:lumMod val="50000"/>
                  </a:schemeClr>
                </a:solidFill>
                <a:cs typeface="+mn-ea"/>
                <a:sym typeface="+mn-lt"/>
              </a:rPr>
              <a:t>  注意事项：</a:t>
            </a:r>
            <a:endParaRPr lang="en-US" altLang="zh-CN" sz="2000"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飞机飞行时排水阀门应保持在关闭位，切勿置于排水位。</a:t>
            </a:r>
            <a:endParaRPr lang="en-US" altLang="zh-CN" sz="2000" dirty="0">
              <a:solidFill>
                <a:schemeClr val="bg2">
                  <a:lumMod val="50000"/>
                </a:schemeClr>
              </a:solidFill>
              <a:cs typeface="+mn-ea"/>
              <a:sym typeface="+mn-lt"/>
            </a:endParaRPr>
          </a:p>
          <a:p>
            <a:pPr>
              <a:lnSpc>
                <a:spcPct val="150000"/>
              </a:lnSpc>
            </a:pPr>
            <a:endParaRPr lang="en-US" altLang="zh-CN" sz="2000" dirty="0">
              <a:solidFill>
                <a:schemeClr val="bg2">
                  <a:lumMod val="50000"/>
                </a:schemeClr>
              </a:solidFill>
              <a:cs typeface="+mn-ea"/>
              <a:sym typeface="+mn-lt"/>
            </a:endParaRPr>
          </a:p>
          <a:p>
            <a:pPr>
              <a:lnSpc>
                <a:spcPct val="150000"/>
              </a:lnSpc>
            </a:pPr>
            <a:r>
              <a:rPr lang="en-US" altLang="zh-CN" sz="2000" b="1" dirty="0">
                <a:solidFill>
                  <a:schemeClr val="bg2">
                    <a:lumMod val="50000"/>
                  </a:schemeClr>
                </a:solidFill>
                <a:cs typeface="+mn-ea"/>
                <a:sym typeface="+mn-lt"/>
              </a:rPr>
              <a:t>6. 呼叫开关</a:t>
            </a:r>
            <a:endParaRPr lang="en-US" altLang="zh-CN" sz="2000" b="1"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呼叫开关主要用于卫生间内旅客对乘务员的呼叫。</a:t>
            </a:r>
            <a:endParaRPr lang="en-US" altLang="zh-CN" sz="2000"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在使用时，按压“乘务员呼叫”按钮，相应的卫生间门外的呼叫/复位按钮部位的琥珀色灯亮；再次按压琥珀色呼叫/复位按钮，琥珀色灯灭。</a:t>
            </a:r>
            <a:endParaRPr lang="en-US" altLang="zh-CN" sz="2000" dirty="0">
              <a:solidFill>
                <a:schemeClr val="bg2">
                  <a:lumMod val="50000"/>
                </a:schemeClr>
              </a:solidFill>
              <a:cs typeface="+mn-ea"/>
              <a:sym typeface="+mn-lt"/>
            </a:endParaRPr>
          </a:p>
        </p:txBody>
      </p:sp>
      <p:sp>
        <p:nvSpPr>
          <p:cNvPr id="2" name="矩形 1"/>
          <p:cNvSpPr/>
          <p:nvPr/>
        </p:nvSpPr>
        <p:spPr>
          <a:xfrm>
            <a:off x="730885" y="524510"/>
            <a:ext cx="8126730" cy="706755"/>
          </a:xfrm>
          <a:prstGeom prst="rect">
            <a:avLst/>
          </a:prstGeom>
        </p:spPr>
        <p:txBody>
          <a:bodyPr wrap="square">
            <a:spAutoFit/>
          </a:bodyPr>
          <a:p>
            <a:endParaRPr lang="zh-CN" altLang="en-US" sz="4000" dirty="0">
              <a:solidFill>
                <a:schemeClr val="tx1">
                  <a:lumMod val="65000"/>
                  <a:lumOff val="35000"/>
                </a:schemeClr>
              </a:solidFill>
              <a:cs typeface="+mn-ea"/>
              <a:sym typeface="+mn-lt"/>
            </a:endParaRPr>
          </a:p>
        </p:txBody>
      </p:sp>
      <p:sp>
        <p:nvSpPr>
          <p:cNvPr id="4" name="矩形 3"/>
          <p:cNvSpPr/>
          <p:nvPr>
            <p:custDataLst>
              <p:tags r:id="rId5"/>
            </p:custDataLst>
          </p:nvPr>
        </p:nvSpPr>
        <p:spPr>
          <a:xfrm>
            <a:off x="808990" y="334645"/>
            <a:ext cx="8126730" cy="583565"/>
          </a:xfrm>
          <a:prstGeom prst="rect">
            <a:avLst/>
          </a:prstGeom>
        </p:spPr>
        <p:txBody>
          <a:bodyPr wrap="square">
            <a:spAutoFit/>
          </a:bodyPr>
          <a:p>
            <a:pPr lvl="0" algn="l">
              <a:buClrTx/>
              <a:buSzTx/>
              <a:buFontTx/>
            </a:pPr>
            <a:r>
              <a:rPr lang="zh-CN" altLang="en-US" sz="3200" dirty="0">
                <a:solidFill>
                  <a:schemeClr val="tx1">
                    <a:lumMod val="65000"/>
                    <a:lumOff val="35000"/>
                  </a:schemeClr>
                </a:solidFill>
                <a:cs typeface="+mn-ea"/>
                <a:sym typeface="+mn-lt"/>
              </a:rPr>
              <a:t>卫生间设备</a:t>
            </a:r>
            <a:endParaRPr lang="en-US" altLang="zh-CN" sz="4000" dirty="0">
              <a:solidFill>
                <a:schemeClr val="bg2">
                  <a:lumMod val="50000"/>
                </a:schemeClr>
              </a:solidFill>
              <a:cs typeface="+mn-ea"/>
              <a:sym typeface="+mn-l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451810" y="1231374"/>
            <a:ext cx="11288380" cy="4707890"/>
          </a:xfrm>
          <a:prstGeom prst="rect">
            <a:avLst/>
          </a:prstGeom>
          <a:noFill/>
          <a:ln>
            <a:noFill/>
          </a:ln>
        </p:spPr>
        <p:txBody>
          <a:bodyPr wrap="square" rtlCol="0">
            <a:spAutoFit/>
          </a:bodyPr>
          <a:lstStyle/>
          <a:p>
            <a:pPr>
              <a:lnSpc>
                <a:spcPct val="150000"/>
              </a:lnSpc>
            </a:pPr>
            <a:r>
              <a:rPr lang="en-US" altLang="zh-CN" sz="2000" b="1" dirty="0">
                <a:solidFill>
                  <a:schemeClr val="bg2">
                    <a:lumMod val="50000"/>
                  </a:schemeClr>
                </a:solidFill>
                <a:cs typeface="+mn-ea"/>
                <a:sym typeface="+mn-lt"/>
              </a:rPr>
              <a:t>7. 烟雾探测器</a:t>
            </a:r>
            <a:endParaRPr lang="en-US" altLang="zh-CN" sz="2000" b="1"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烟雾探测器位于卫生间的顶部。</a:t>
            </a:r>
            <a:endParaRPr lang="en-US" altLang="zh-CN" sz="2000"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当卫生间内的烟雾达到一定浓度时，烟雾信号显示系统上的红灯闪烁，并发出刺耳的声音；当需要关断信号系统时，点击相应的警告声响解除按钮进行复位 操作即可。</a:t>
            </a:r>
            <a:endParaRPr lang="en-US" altLang="zh-CN" sz="2000" dirty="0">
              <a:solidFill>
                <a:schemeClr val="bg2">
                  <a:lumMod val="50000"/>
                </a:schemeClr>
              </a:solidFill>
              <a:cs typeface="+mn-ea"/>
              <a:sym typeface="+mn-lt"/>
            </a:endParaRPr>
          </a:p>
          <a:p>
            <a:pPr>
              <a:lnSpc>
                <a:spcPct val="150000"/>
              </a:lnSpc>
            </a:pPr>
            <a:endParaRPr lang="en-US" altLang="zh-CN" sz="2000" dirty="0">
              <a:solidFill>
                <a:schemeClr val="bg2">
                  <a:lumMod val="50000"/>
                </a:schemeClr>
              </a:solidFill>
              <a:cs typeface="+mn-ea"/>
              <a:sym typeface="+mn-lt"/>
            </a:endParaRPr>
          </a:p>
          <a:p>
            <a:pPr>
              <a:lnSpc>
                <a:spcPct val="150000"/>
              </a:lnSpc>
            </a:pPr>
            <a:r>
              <a:rPr lang="en-US" altLang="zh-CN" sz="2000" b="1" dirty="0">
                <a:solidFill>
                  <a:schemeClr val="bg2">
                    <a:lumMod val="50000"/>
                  </a:schemeClr>
                </a:solidFill>
                <a:cs typeface="+mn-ea"/>
                <a:sym typeface="+mn-lt"/>
              </a:rPr>
              <a:t>8. 废物箱</a:t>
            </a:r>
            <a:endParaRPr lang="en-US" altLang="zh-CN" sz="2000" b="1"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废物箱位于洗漱池的下方，废物箱的盖板有隔绝空气阻燃的作用。</a:t>
            </a:r>
            <a:endParaRPr lang="en-US" altLang="zh-CN" sz="2000"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洗漱池下方有一个温度指示牌，当废物箱内或附近的温度升高达到77摄氏度以上时，温度指示牌上的灰色圆点会变黑，而位于废物箱上方的自动灭火装置 会通过两个喷口自动释放灭火剂至废物箱，进而达到灭火的作用。而灭火器在释 放后，灭火装置喷口的颜色也会改变。</a:t>
            </a:r>
            <a:endParaRPr lang="en-US" altLang="zh-CN" sz="2000" dirty="0">
              <a:solidFill>
                <a:schemeClr val="bg2">
                  <a:lumMod val="50000"/>
                </a:schemeClr>
              </a:solidFill>
              <a:cs typeface="+mn-ea"/>
              <a:sym typeface="+mn-lt"/>
            </a:endParaRPr>
          </a:p>
        </p:txBody>
      </p:sp>
      <p:sp>
        <p:nvSpPr>
          <p:cNvPr id="2" name="矩形 1"/>
          <p:cNvSpPr/>
          <p:nvPr/>
        </p:nvSpPr>
        <p:spPr>
          <a:xfrm>
            <a:off x="730885" y="524510"/>
            <a:ext cx="8126730" cy="706755"/>
          </a:xfrm>
          <a:prstGeom prst="rect">
            <a:avLst/>
          </a:prstGeom>
        </p:spPr>
        <p:txBody>
          <a:bodyPr wrap="square">
            <a:spAutoFit/>
          </a:bodyPr>
          <a:p>
            <a:endParaRPr lang="zh-CN" altLang="en-US" sz="4000" dirty="0">
              <a:solidFill>
                <a:schemeClr val="tx1">
                  <a:lumMod val="65000"/>
                  <a:lumOff val="35000"/>
                </a:schemeClr>
              </a:solidFill>
              <a:cs typeface="+mn-ea"/>
              <a:sym typeface="+mn-lt"/>
            </a:endParaRPr>
          </a:p>
        </p:txBody>
      </p:sp>
      <p:sp>
        <p:nvSpPr>
          <p:cNvPr id="4" name="矩形 3"/>
          <p:cNvSpPr/>
          <p:nvPr>
            <p:custDataLst>
              <p:tags r:id="rId5"/>
            </p:custDataLst>
          </p:nvPr>
        </p:nvSpPr>
        <p:spPr>
          <a:xfrm>
            <a:off x="808990" y="334645"/>
            <a:ext cx="8126730" cy="583565"/>
          </a:xfrm>
          <a:prstGeom prst="rect">
            <a:avLst/>
          </a:prstGeom>
        </p:spPr>
        <p:txBody>
          <a:bodyPr wrap="square">
            <a:spAutoFit/>
          </a:bodyPr>
          <a:p>
            <a:pPr lvl="0" algn="l">
              <a:buClrTx/>
              <a:buSzTx/>
              <a:buFontTx/>
            </a:pPr>
            <a:r>
              <a:rPr lang="zh-CN" altLang="en-US" sz="3200" dirty="0">
                <a:solidFill>
                  <a:schemeClr val="tx1">
                    <a:lumMod val="65000"/>
                    <a:lumOff val="35000"/>
                  </a:schemeClr>
                </a:solidFill>
                <a:cs typeface="+mn-ea"/>
                <a:sym typeface="+mn-lt"/>
              </a:rPr>
              <a:t>卫生间设备</a:t>
            </a:r>
            <a:endParaRPr lang="en-US" altLang="zh-CN" sz="4000" dirty="0">
              <a:solidFill>
                <a:schemeClr val="bg2">
                  <a:lumMod val="50000"/>
                </a:schemeClr>
              </a:solidFill>
              <a:cs typeface="+mn-ea"/>
              <a:sym typeface="+mn-l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17545" y="1498709"/>
            <a:ext cx="11288380" cy="3969385"/>
          </a:xfrm>
          <a:prstGeom prst="rect">
            <a:avLst/>
          </a:prstGeom>
          <a:noFill/>
          <a:ln>
            <a:noFill/>
          </a:ln>
        </p:spPr>
        <p:txBody>
          <a:bodyPr wrap="square" rtlCol="0">
            <a:spAutoFit/>
          </a:bodyPr>
          <a:lstStyle/>
          <a:p>
            <a:pPr lvl="0" algn="l">
              <a:lnSpc>
                <a:spcPct val="150000"/>
              </a:lnSpc>
              <a:buClrTx/>
              <a:buSzTx/>
              <a:buFontTx/>
            </a:pPr>
            <a:r>
              <a:rPr lang="en-US" sz="2400" dirty="0">
                <a:solidFill>
                  <a:schemeClr val="bg2">
                    <a:lumMod val="50000"/>
                  </a:schemeClr>
                </a:solidFill>
                <a:cs typeface="+mn-ea"/>
                <a:sym typeface="+mn-lt"/>
              </a:rPr>
              <a:t>   </a:t>
            </a:r>
            <a:r>
              <a:rPr lang="en-US" sz="2400" b="1" dirty="0">
                <a:solidFill>
                  <a:schemeClr val="bg2">
                    <a:lumMod val="50000"/>
                  </a:schemeClr>
                </a:solidFill>
                <a:cs typeface="+mn-ea"/>
                <a:sym typeface="+mn-lt"/>
              </a:rPr>
              <a:t>定义</a:t>
            </a:r>
            <a:endParaRPr lang="en-US" sz="2400" b="1"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舱门是指飞机上供人员、货物或设备出入的门。舱门主要由观察窗、舱门操作手柄、辅助手柄、滑梯、滑梯充气瓶压力表、滑梯挂钩、滑梯戈特棒、地板支 架和防风锁组成。</a:t>
            </a:r>
            <a:endParaRPr sz="2400" dirty="0">
              <a:solidFill>
                <a:schemeClr val="bg2">
                  <a:lumMod val="50000"/>
                </a:schemeClr>
              </a:solidFill>
              <a:cs typeface="+mn-ea"/>
              <a:sym typeface="+mn-lt"/>
            </a:endParaRPr>
          </a:p>
          <a:p>
            <a:pPr lvl="0" algn="l">
              <a:lnSpc>
                <a:spcPct val="150000"/>
              </a:lnSpc>
              <a:buClrTx/>
              <a:buSzTx/>
              <a:buFontTx/>
            </a:pPr>
            <a:r>
              <a:rPr sz="2400" dirty="0">
                <a:solidFill>
                  <a:schemeClr val="bg2">
                    <a:lumMod val="50000"/>
                  </a:schemeClr>
                </a:solidFill>
                <a:cs typeface="+mn-ea"/>
                <a:sym typeface="+mn-lt"/>
              </a:rPr>
              <a:t>L1 门：主登机门，用于旅客、机组人员、其他相关工作人员上下飞机使用； </a:t>
            </a:r>
            <a:endParaRPr sz="2400" dirty="0">
              <a:solidFill>
                <a:schemeClr val="bg2">
                  <a:lumMod val="50000"/>
                </a:schemeClr>
              </a:solidFill>
              <a:cs typeface="+mn-ea"/>
              <a:sym typeface="+mn-lt"/>
            </a:endParaRPr>
          </a:p>
          <a:p>
            <a:pPr lvl="0" algn="l">
              <a:lnSpc>
                <a:spcPct val="150000"/>
              </a:lnSpc>
              <a:buClrTx/>
              <a:buSzTx/>
              <a:buFontTx/>
            </a:pPr>
            <a:r>
              <a:rPr sz="2400" dirty="0">
                <a:solidFill>
                  <a:schemeClr val="bg2">
                    <a:lumMod val="50000"/>
                  </a:schemeClr>
                </a:solidFill>
                <a:cs typeface="+mn-ea"/>
                <a:sym typeface="+mn-lt"/>
              </a:rPr>
              <a:t>L2 门：次登机门，在一些特殊航班或一部分机场，仍采用此门作为旅客上下机使用；</a:t>
            </a:r>
            <a:endParaRPr sz="2400" dirty="0">
              <a:solidFill>
                <a:schemeClr val="bg2">
                  <a:lumMod val="50000"/>
                </a:schemeClr>
              </a:solidFill>
              <a:cs typeface="+mn-ea"/>
              <a:sym typeface="+mn-lt"/>
            </a:endParaRPr>
          </a:p>
          <a:p>
            <a:pPr lvl="0" algn="l">
              <a:lnSpc>
                <a:spcPct val="150000"/>
              </a:lnSpc>
              <a:buClrTx/>
              <a:buSzTx/>
              <a:buFontTx/>
            </a:pPr>
            <a:r>
              <a:rPr sz="2400" dirty="0">
                <a:solidFill>
                  <a:schemeClr val="bg2">
                    <a:lumMod val="50000"/>
                  </a:schemeClr>
                </a:solidFill>
                <a:cs typeface="+mn-ea"/>
                <a:sym typeface="+mn-lt"/>
              </a:rPr>
              <a:t>R1 门、R2 门：服务门，用于对接食品车、垃圾车等。</a:t>
            </a:r>
            <a:endParaRPr sz="2400" dirty="0">
              <a:solidFill>
                <a:schemeClr val="bg2">
                  <a:lumMod val="50000"/>
                </a:schemeClr>
              </a:solidFill>
              <a:cs typeface="+mn-ea"/>
              <a:sym typeface="+mn-lt"/>
            </a:endParaRPr>
          </a:p>
        </p:txBody>
      </p:sp>
      <p:sp>
        <p:nvSpPr>
          <p:cNvPr id="4" name="文本框 3"/>
          <p:cNvSpPr txBox="1"/>
          <p:nvPr/>
        </p:nvSpPr>
        <p:spPr>
          <a:xfrm>
            <a:off x="857885" y="351155"/>
            <a:ext cx="9074785" cy="922020"/>
          </a:xfrm>
          <a:prstGeom prst="rect">
            <a:avLst/>
          </a:prstGeom>
          <a:noFill/>
        </p:spPr>
        <p:txBody>
          <a:bodyPr wrap="square" rtlCol="0">
            <a:spAutoFit/>
          </a:bodyPr>
          <a:p>
            <a:pPr lvl="0" algn="l">
              <a:lnSpc>
                <a:spcPct val="150000"/>
              </a:lnSpc>
              <a:buClrTx/>
              <a:buSzTx/>
              <a:buFontTx/>
            </a:pPr>
            <a:r>
              <a:rPr sz="3600" dirty="0">
                <a:solidFill>
                  <a:schemeClr val="bg2">
                    <a:lumMod val="50000"/>
                  </a:schemeClr>
                </a:solidFill>
                <a:cs typeface="+mn-ea"/>
                <a:sym typeface="+mn-lt"/>
              </a:rPr>
              <a:t>舱门</a:t>
            </a:r>
            <a:endParaRPr sz="3600" dirty="0">
              <a:solidFill>
                <a:schemeClr val="bg2">
                  <a:lumMod val="50000"/>
                </a:schemeClr>
              </a:solidFill>
              <a:cs typeface="+mn-ea"/>
              <a:sym typeface="+mn-l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903295" y="1420604"/>
            <a:ext cx="11288380" cy="4523105"/>
          </a:xfrm>
          <a:prstGeom prst="rect">
            <a:avLst/>
          </a:prstGeom>
          <a:noFill/>
          <a:ln>
            <a:noFill/>
          </a:ln>
        </p:spPr>
        <p:txBody>
          <a:bodyPr wrap="square" rtlCol="0">
            <a:spAutoFit/>
          </a:bodyPr>
          <a:lstStyle/>
          <a:p>
            <a:pPr lvl="0" indent="0" algn="l">
              <a:lnSpc>
                <a:spcPct val="150000"/>
              </a:lnSpc>
              <a:buClrTx/>
              <a:buSzTx/>
              <a:buFont typeface="+mj-lt"/>
              <a:buNone/>
            </a:pPr>
            <a:r>
              <a:rPr sz="2400" b="1" dirty="0">
                <a:solidFill>
                  <a:schemeClr val="bg2">
                    <a:lumMod val="50000"/>
                  </a:schemeClr>
                </a:solidFill>
                <a:cs typeface="+mn-ea"/>
                <a:sym typeface="+mn-lt"/>
              </a:rPr>
              <a:t>使用方法 (A320 为例)</a:t>
            </a:r>
            <a:endParaRPr sz="2400" b="1" dirty="0">
              <a:solidFill>
                <a:schemeClr val="bg2">
                  <a:lumMod val="50000"/>
                </a:schemeClr>
              </a:solidFill>
              <a:cs typeface="+mn-ea"/>
              <a:sym typeface="+mn-lt"/>
            </a:endParaRPr>
          </a:p>
          <a:p>
            <a:pPr lvl="0" indent="0" algn="l">
              <a:lnSpc>
                <a:spcPct val="150000"/>
              </a:lnSpc>
              <a:buClrTx/>
              <a:buSzTx/>
              <a:buFont typeface="+mj-lt"/>
              <a:buNone/>
            </a:pPr>
            <a:r>
              <a:rPr lang="en-US" sz="2400" dirty="0">
                <a:solidFill>
                  <a:schemeClr val="bg2">
                    <a:lumMod val="50000"/>
                  </a:schemeClr>
                </a:solidFill>
                <a:cs typeface="+mn-ea"/>
                <a:sym typeface="+mn-lt"/>
              </a:rPr>
              <a:t>1. </a:t>
            </a:r>
            <a:r>
              <a:rPr sz="2400" dirty="0">
                <a:solidFill>
                  <a:schemeClr val="bg2">
                    <a:lumMod val="50000"/>
                  </a:schemeClr>
                </a:solidFill>
                <a:cs typeface="+mn-ea"/>
                <a:sym typeface="+mn-lt"/>
              </a:rPr>
              <a:t>舱门从内部正常开启操作：</a:t>
            </a:r>
            <a:endParaRPr sz="2400" dirty="0">
              <a:solidFill>
                <a:schemeClr val="bg2">
                  <a:lumMod val="50000"/>
                </a:schemeClr>
              </a:solidFill>
              <a:cs typeface="+mn-ea"/>
              <a:sym typeface="+mn-lt"/>
            </a:endParaRPr>
          </a:p>
          <a:p>
            <a:pPr lvl="0" indent="0" algn="l">
              <a:lnSpc>
                <a:spcPct val="150000"/>
              </a:lnSpc>
              <a:buClrTx/>
              <a:buSzTx/>
              <a:buFont typeface="+mj-lt"/>
              <a:buNone/>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确认滑梯处于“解除预位”状态；</a:t>
            </a:r>
            <a:endParaRPr sz="24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400" dirty="0">
                <a:solidFill>
                  <a:schemeClr val="bg2">
                    <a:lumMod val="50000"/>
                  </a:schemeClr>
                </a:solidFill>
                <a:cs typeface="+mn-ea"/>
                <a:sym typeface="+mn-lt"/>
              </a:rPr>
              <a:t>通过观察窗，确认机外无烟无火无障碍、水位线正常，符合开门条件；</a:t>
            </a:r>
            <a:endParaRPr sz="24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400" dirty="0">
                <a:solidFill>
                  <a:schemeClr val="bg2">
                    <a:lumMod val="50000"/>
                  </a:schemeClr>
                </a:solidFill>
                <a:cs typeface="+mn-ea"/>
                <a:sym typeface="+mn-lt"/>
              </a:rPr>
              <a:t>确认客舱压力警告灯没有出现红色闪亮；</a:t>
            </a:r>
            <a:endParaRPr sz="24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400" dirty="0">
                <a:solidFill>
                  <a:schemeClr val="bg2">
                    <a:lumMod val="50000"/>
                  </a:schemeClr>
                </a:solidFill>
                <a:cs typeface="+mn-ea"/>
                <a:sym typeface="+mn-lt"/>
              </a:rPr>
              <a:t>微抬舱门控制手柄至 15 度，确认客舱预位指示灯未亮,客舱压力警告灯未见 红色闪亮，可继续开启舱门；</a:t>
            </a:r>
            <a:endParaRPr sz="24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400" dirty="0">
                <a:solidFill>
                  <a:schemeClr val="bg2">
                    <a:lumMod val="50000"/>
                  </a:schemeClr>
                </a:solidFill>
                <a:cs typeface="+mn-ea"/>
                <a:sym typeface="+mn-lt"/>
              </a:rPr>
              <a:t>将舱门推至听到阵风锁“咔哒”声，阵风锁锁住，表示舱门开启完全并固定。</a:t>
            </a:r>
            <a:endParaRPr sz="2400" dirty="0">
              <a:solidFill>
                <a:schemeClr val="bg2">
                  <a:lumMod val="50000"/>
                </a:schemeClr>
              </a:solidFill>
              <a:cs typeface="+mn-ea"/>
              <a:sym typeface="+mn-lt"/>
            </a:endParaRPr>
          </a:p>
        </p:txBody>
      </p:sp>
      <p:sp>
        <p:nvSpPr>
          <p:cNvPr id="4" name="文本框 3"/>
          <p:cNvSpPr txBox="1"/>
          <p:nvPr>
            <p:custDataLst>
              <p:tags r:id="rId5"/>
            </p:custDataLst>
          </p:nvPr>
        </p:nvSpPr>
        <p:spPr>
          <a:xfrm>
            <a:off x="1052830" y="351155"/>
            <a:ext cx="9074785" cy="922020"/>
          </a:xfrm>
          <a:prstGeom prst="rect">
            <a:avLst/>
          </a:prstGeom>
          <a:noFill/>
        </p:spPr>
        <p:txBody>
          <a:bodyPr wrap="square" rtlCol="0">
            <a:spAutoFit/>
          </a:bodyPr>
          <a:p>
            <a:pPr lvl="0" algn="l">
              <a:lnSpc>
                <a:spcPct val="150000"/>
              </a:lnSpc>
              <a:buClrTx/>
              <a:buSzTx/>
              <a:buFontTx/>
            </a:pPr>
            <a:r>
              <a:rPr sz="3600" dirty="0">
                <a:solidFill>
                  <a:schemeClr val="bg2">
                    <a:lumMod val="50000"/>
                  </a:schemeClr>
                </a:solidFill>
                <a:cs typeface="+mn-ea"/>
                <a:sym typeface="+mn-lt"/>
              </a:rPr>
              <a:t>舱门</a:t>
            </a:r>
            <a:endParaRPr sz="3600" dirty="0">
              <a:solidFill>
                <a:schemeClr val="bg2">
                  <a:lumMod val="50000"/>
                </a:schemeClr>
              </a:solidFill>
              <a:cs typeface="+mn-ea"/>
              <a:sym typeface="+mn-l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793440" y="1282174"/>
            <a:ext cx="11288380" cy="3969385"/>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2. </a:t>
            </a:r>
            <a:r>
              <a:rPr sz="2400" dirty="0">
                <a:solidFill>
                  <a:schemeClr val="bg2">
                    <a:lumMod val="50000"/>
                  </a:schemeClr>
                </a:solidFill>
                <a:cs typeface="+mn-ea"/>
                <a:sym typeface="+mn-lt"/>
              </a:rPr>
              <a:t>舱门从内部关闭开启操作：</a:t>
            </a:r>
            <a:endParaRPr sz="2400"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确认门外无障碍物，门四周无夹杂物，符合关门条件；</a:t>
            </a:r>
            <a:endParaRPr sz="24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400" dirty="0">
                <a:solidFill>
                  <a:schemeClr val="bg2">
                    <a:lumMod val="50000"/>
                  </a:schemeClr>
                </a:solidFill>
                <a:cs typeface="+mn-ea"/>
                <a:sym typeface="+mn-lt"/>
              </a:rPr>
              <a:t> 收起门栏绳；</a:t>
            </a:r>
            <a:endParaRPr sz="24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400" dirty="0">
                <a:solidFill>
                  <a:schemeClr val="bg2">
                    <a:lumMod val="50000"/>
                  </a:schemeClr>
                </a:solidFill>
                <a:cs typeface="+mn-ea"/>
                <a:sym typeface="+mn-lt"/>
              </a:rPr>
              <a:t> 一手握住辅助手柄，一手按下阵风锁，解锁后握住辅助手柄将舱门拉回至舱 内；</a:t>
            </a:r>
            <a:endParaRPr sz="24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400" dirty="0">
                <a:solidFill>
                  <a:schemeClr val="bg2">
                    <a:lumMod val="50000"/>
                  </a:schemeClr>
                </a:solidFill>
                <a:cs typeface="+mn-ea"/>
                <a:sym typeface="+mn-lt"/>
              </a:rPr>
              <a:t>将舱门控制手柄下压 180°至关闭位；</a:t>
            </a:r>
            <a:endParaRPr sz="24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400" dirty="0">
                <a:solidFill>
                  <a:schemeClr val="bg2">
                    <a:lumMod val="50000"/>
                  </a:schemeClr>
                </a:solidFill>
                <a:cs typeface="+mn-ea"/>
                <a:sym typeface="+mn-lt"/>
              </a:rPr>
              <a:t>确认门锁指示器显示“绿色 LOCKED”；</a:t>
            </a:r>
            <a:endParaRPr sz="24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400" dirty="0">
                <a:solidFill>
                  <a:schemeClr val="bg2">
                    <a:lumMod val="50000"/>
                  </a:schemeClr>
                </a:solidFill>
                <a:cs typeface="+mn-ea"/>
                <a:sym typeface="+mn-lt"/>
              </a:rPr>
              <a:t>确认舱门关闭完全，门框四周无夹杂物。</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sz="3600" dirty="0">
                <a:solidFill>
                  <a:schemeClr val="bg2">
                    <a:lumMod val="50000"/>
                  </a:schemeClr>
                </a:solidFill>
                <a:cs typeface="+mn-ea"/>
                <a:sym typeface="+mn-lt"/>
              </a:rPr>
              <a:t>舱门</a:t>
            </a:r>
            <a:endParaRPr lang="en-US" altLang="zh-CN" sz="3600" dirty="0">
              <a:solidFill>
                <a:schemeClr val="tx1">
                  <a:lumMod val="65000"/>
                  <a:lumOff val="35000"/>
                </a:schemeClr>
              </a:solidFill>
              <a:cs typeface="+mn-ea"/>
              <a:sym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l="4796" t="7906" r="5326" b="7406"/>
          <a:stretch>
            <a:fillRect/>
          </a:stretch>
        </p:blipFill>
        <p:spPr>
          <a:xfrm>
            <a:off x="0" y="0"/>
            <a:ext cx="12192000" cy="6858000"/>
          </a:xfrm>
          <a:prstGeom prst="rect">
            <a:avLst/>
          </a:prstGeom>
        </p:spPr>
      </p:pic>
      <p:grpSp>
        <p:nvGrpSpPr>
          <p:cNvPr id="8" name="组合 7"/>
          <p:cNvGrpSpPr/>
          <p:nvPr/>
        </p:nvGrpSpPr>
        <p:grpSpPr>
          <a:xfrm>
            <a:off x="1737737" y="2121841"/>
            <a:ext cx="5815965" cy="1106805"/>
            <a:chOff x="661960" y="2422150"/>
            <a:chExt cx="5912646" cy="1125204"/>
          </a:xfrm>
        </p:grpSpPr>
        <p:sp>
          <p:nvSpPr>
            <p:cNvPr id="12" name="文本框 11"/>
            <p:cNvSpPr txBox="1"/>
            <p:nvPr/>
          </p:nvSpPr>
          <p:spPr>
            <a:xfrm>
              <a:off x="661960" y="2422150"/>
              <a:ext cx="1326827" cy="1125204"/>
            </a:xfrm>
            <a:prstGeom prst="rect">
              <a:avLst/>
            </a:prstGeom>
            <a:noFill/>
          </p:spPr>
          <p:txBody>
            <a:bodyPr wrap="square" rtlCol="0">
              <a:spAutoFit/>
            </a:bodyPr>
            <a:lstStyle/>
            <a:p>
              <a:r>
                <a:rPr lang="en-US" altLang="zh-CN" sz="6600" dirty="0">
                  <a:solidFill>
                    <a:schemeClr val="tx1">
                      <a:lumMod val="65000"/>
                      <a:lumOff val="35000"/>
                    </a:schemeClr>
                  </a:solidFill>
                  <a:cs typeface="+mn-ea"/>
                  <a:sym typeface="+mn-lt"/>
                </a:rPr>
                <a:t>01</a:t>
              </a:r>
              <a:endParaRPr lang="en-US" altLang="zh-CN" sz="6600" dirty="0">
                <a:solidFill>
                  <a:schemeClr val="tx1">
                    <a:lumMod val="65000"/>
                    <a:lumOff val="35000"/>
                  </a:schemeClr>
                </a:solidFill>
                <a:cs typeface="+mn-ea"/>
                <a:sym typeface="+mn-lt"/>
              </a:endParaRPr>
            </a:p>
          </p:txBody>
        </p:sp>
        <p:sp>
          <p:nvSpPr>
            <p:cNvPr id="14" name="矩形 13"/>
            <p:cNvSpPr/>
            <p:nvPr/>
          </p:nvSpPr>
          <p:spPr>
            <a:xfrm>
              <a:off x="3393452" y="2748510"/>
              <a:ext cx="3181154" cy="530647"/>
            </a:xfrm>
            <a:prstGeom prst="rect">
              <a:avLst/>
            </a:prstGeom>
          </p:spPr>
          <p:txBody>
            <a:bodyPr wrap="square">
              <a:spAutoFit/>
            </a:bodyPr>
            <a:lstStyle/>
            <a:p>
              <a:endParaRPr lang="zh-CN" altLang="en-US" sz="2800" dirty="0">
                <a:solidFill>
                  <a:schemeClr val="bg2">
                    <a:lumMod val="50000"/>
                  </a:schemeClr>
                </a:solidFill>
                <a:cs typeface="+mn-ea"/>
                <a:sym typeface="+mn-lt"/>
              </a:endParaRPr>
            </a:p>
          </p:txBody>
        </p:sp>
      </p:grpSp>
      <p:sp>
        <p:nvSpPr>
          <p:cNvPr id="2" name="矩形 1"/>
          <p:cNvSpPr/>
          <p:nvPr/>
        </p:nvSpPr>
        <p:spPr>
          <a:xfrm>
            <a:off x="2945130" y="2319655"/>
            <a:ext cx="8126730" cy="706755"/>
          </a:xfrm>
          <a:prstGeom prst="rect">
            <a:avLst/>
          </a:prstGeom>
        </p:spPr>
        <p:txBody>
          <a:bodyPr wrap="square">
            <a:spAutoFit/>
          </a:bodyPr>
          <a:p>
            <a:r>
              <a:rPr lang="zh-CN" altLang="en-US" sz="4000" dirty="0">
                <a:solidFill>
                  <a:schemeClr val="tx1">
                    <a:lumMod val="65000"/>
                    <a:lumOff val="35000"/>
                  </a:schemeClr>
                </a:solidFill>
                <a:cs typeface="+mn-ea"/>
                <a:sym typeface="+mn-lt"/>
              </a:rPr>
              <a:t>了解机上设备名称和使用方法</a:t>
            </a:r>
            <a:endParaRPr lang="zh-CN" altLang="en-US" sz="4000" dirty="0">
              <a:solidFill>
                <a:schemeClr val="tx1">
                  <a:lumMod val="65000"/>
                  <a:lumOff val="35000"/>
                </a:schemeClr>
              </a:solidFill>
              <a:cs typeface="+mn-ea"/>
              <a:sym typeface="+mn-l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3415030"/>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3. </a:t>
            </a:r>
            <a:r>
              <a:rPr sz="2400" dirty="0">
                <a:solidFill>
                  <a:schemeClr val="bg2">
                    <a:lumMod val="50000"/>
                  </a:schemeClr>
                </a:solidFill>
                <a:cs typeface="+mn-ea"/>
                <a:sym typeface="+mn-lt"/>
              </a:rPr>
              <a:t> 舱门黄色警示带：</a:t>
            </a:r>
            <a:endParaRPr sz="2400" dirty="0">
              <a:solidFill>
                <a:schemeClr val="bg2">
                  <a:lumMod val="50000"/>
                </a:schemeClr>
              </a:solidFill>
              <a:cs typeface="+mn-ea"/>
              <a:sym typeface="+mn-lt"/>
            </a:endParaRPr>
          </a:p>
          <a:p>
            <a:pPr marL="514350" lvl="0" indent="-514350" algn="l">
              <a:lnSpc>
                <a:spcPct val="150000"/>
              </a:lnSpc>
              <a:buClrTx/>
              <a:buSzTx/>
              <a:buFont typeface="+mj-ea"/>
              <a:buAutoNum type="circleNumDbPlain"/>
            </a:pPr>
            <a:r>
              <a:rPr sz="2400" dirty="0">
                <a:solidFill>
                  <a:schemeClr val="bg2">
                    <a:lumMod val="50000"/>
                  </a:schemeClr>
                </a:solidFill>
                <a:cs typeface="+mn-ea"/>
                <a:sym typeface="+mn-lt"/>
              </a:rPr>
              <a:t>舱门黄色警示带主要用于舱门开启且飞机未连接廊桥/客梯车时的安全 警示，以防止人员摔伤。</a:t>
            </a:r>
            <a:endParaRPr sz="2400" dirty="0">
              <a:solidFill>
                <a:schemeClr val="bg2">
                  <a:lumMod val="50000"/>
                </a:schemeClr>
              </a:solidFill>
              <a:cs typeface="+mn-ea"/>
              <a:sym typeface="+mn-lt"/>
            </a:endParaRPr>
          </a:p>
          <a:p>
            <a:pPr marL="514350" lvl="0" indent="-514350" algn="l">
              <a:lnSpc>
                <a:spcPct val="150000"/>
              </a:lnSpc>
              <a:buClrTx/>
              <a:buSzTx/>
              <a:buFont typeface="+mj-ea"/>
              <a:buAutoNum type="circleNumDbPlain"/>
            </a:pPr>
            <a:r>
              <a:rPr sz="2400" dirty="0">
                <a:solidFill>
                  <a:schemeClr val="bg2">
                    <a:lumMod val="50000"/>
                  </a:schemeClr>
                </a:solidFill>
                <a:cs typeface="+mn-ea"/>
                <a:sym typeface="+mn-lt"/>
              </a:rPr>
              <a:t>在使用时，从门框卡槽处横拉至另一侧挂钩固定；复位时，从挂钩取下 缓慢且完全收入卡槽后方可松手。</a:t>
            </a:r>
            <a:endParaRPr sz="2400" dirty="0">
              <a:solidFill>
                <a:schemeClr val="bg2">
                  <a:lumMod val="50000"/>
                </a:schemeClr>
              </a:solidFill>
              <a:cs typeface="+mn-ea"/>
              <a:sym typeface="+mn-lt"/>
            </a:endParaRPr>
          </a:p>
          <a:p>
            <a:pPr marL="514350" lvl="0" indent="-514350" algn="l">
              <a:lnSpc>
                <a:spcPct val="150000"/>
              </a:lnSpc>
              <a:buClrTx/>
              <a:buSzTx/>
              <a:buFont typeface="+mj-ea"/>
              <a:buAutoNum type="circleNumDbPlain"/>
            </a:pPr>
            <a:r>
              <a:rPr sz="2400" dirty="0">
                <a:solidFill>
                  <a:schemeClr val="bg2">
                    <a:lumMod val="50000"/>
                  </a:schemeClr>
                </a:solidFill>
                <a:cs typeface="+mn-ea"/>
                <a:sym typeface="+mn-lt"/>
              </a:rPr>
              <a:t>黄色警示带复位后，应确认位置稳妥，以不影响舱门关闭后的密封性为 准。</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舱门</a:t>
            </a:r>
            <a:endParaRPr lang="zh-CN" altLang="en-US" sz="3600" dirty="0">
              <a:solidFill>
                <a:schemeClr val="bg2">
                  <a:lumMod val="50000"/>
                </a:schemeClr>
              </a:solidFill>
              <a:cs typeface="+mn-ea"/>
              <a:sym typeface="+mn-l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4523105"/>
          </a:xfrm>
          <a:prstGeom prst="rect">
            <a:avLst/>
          </a:prstGeom>
          <a:noFill/>
          <a:ln>
            <a:noFill/>
          </a:ln>
        </p:spPr>
        <p:txBody>
          <a:bodyPr wrap="square" rtlCol="0">
            <a:spAutoFit/>
          </a:bodyPr>
          <a:lstStyle/>
          <a:p>
            <a:pPr lvl="0" algn="l">
              <a:lnSpc>
                <a:spcPct val="150000"/>
              </a:lnSpc>
              <a:buClrTx/>
              <a:buSzTx/>
              <a:buFontTx/>
            </a:pPr>
            <a:r>
              <a:rPr sz="2400" b="1" dirty="0">
                <a:solidFill>
                  <a:schemeClr val="bg2">
                    <a:lumMod val="50000"/>
                  </a:schemeClr>
                </a:solidFill>
                <a:cs typeface="+mn-ea"/>
                <a:sym typeface="+mn-lt"/>
              </a:rPr>
              <a:t>定义</a:t>
            </a:r>
            <a:endParaRPr sz="2400" b="1"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乘务员座椅是专门为乘务员设置的座椅，通常为自动复位式，一般分别位于在飞机的前部与登机门相连的位置以及后舱厨房内。座椅上主要的部件有座椅头枕、座椅垫、安全带 (肩带) 、内话/广播系统以及储藏柜，其中储藏柜里存放的是机组救生衣和机载手电筒等应急设备。</a:t>
            </a:r>
            <a:endParaRPr sz="2400" dirty="0">
              <a:solidFill>
                <a:schemeClr val="bg2">
                  <a:lumMod val="50000"/>
                </a:schemeClr>
              </a:solidFill>
              <a:cs typeface="+mn-ea"/>
              <a:sym typeface="+mn-lt"/>
            </a:endParaRPr>
          </a:p>
          <a:p>
            <a:pPr lvl="0" algn="l">
              <a:lnSpc>
                <a:spcPct val="150000"/>
              </a:lnSpc>
              <a:buClrTx/>
              <a:buSzTx/>
              <a:buFontTx/>
            </a:pPr>
            <a:r>
              <a:rPr sz="2400" b="1" dirty="0">
                <a:solidFill>
                  <a:schemeClr val="bg2">
                    <a:lumMod val="50000"/>
                  </a:schemeClr>
                </a:solidFill>
                <a:cs typeface="+mn-ea"/>
                <a:sym typeface="+mn-lt"/>
              </a:rPr>
              <a:t>使用方法</a:t>
            </a:r>
            <a:endParaRPr sz="2400" b="1"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在起飞、下降或颠簸等情况时，乘务员需坐在乘务员座椅上。由于座椅是自动复位式，拉按座椅至水平方向即可坐上座椅，并需要及时系好安全带。</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tx1">
                    <a:lumMod val="65000"/>
                    <a:lumOff val="35000"/>
                  </a:schemeClr>
                </a:solidFill>
                <a:cs typeface="+mn-ea"/>
                <a:sym typeface="+mn-lt"/>
              </a:rPr>
              <a:t> 乘务员座椅</a:t>
            </a:r>
            <a:endParaRPr lang="zh-CN" altLang="en-US" sz="3600" dirty="0">
              <a:solidFill>
                <a:schemeClr val="tx1">
                  <a:lumMod val="65000"/>
                  <a:lumOff val="35000"/>
                </a:schemeClr>
              </a:solidFill>
              <a:cs typeface="+mn-ea"/>
              <a:sym typeface="+mn-l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2861310"/>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定义</a:t>
            </a:r>
            <a:endParaRPr sz="2400"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乘务员控制面板 (FAP) 是指控制客舱照明、旅客娱乐系统、工作灯、水位表等各项开关的控制台。乘务员控制面板包含前舱乘务员控制面板和后舱乘务员控制面板两类，分别用于控制不同的开关。</a:t>
            </a:r>
            <a:endParaRPr sz="2400" dirty="0">
              <a:solidFill>
                <a:schemeClr val="bg2">
                  <a:lumMod val="50000"/>
                </a:schemeClr>
              </a:solidFill>
              <a:cs typeface="+mn-ea"/>
              <a:sym typeface="+mn-lt"/>
            </a:endParaRPr>
          </a:p>
          <a:p>
            <a:pPr lvl="0" algn="l">
              <a:lnSpc>
                <a:spcPct val="150000"/>
              </a:lnSpc>
              <a:buClrTx/>
              <a:buSzTx/>
              <a:buFontTx/>
            </a:pPr>
            <a:r>
              <a:rPr sz="2400" b="1" dirty="0">
                <a:solidFill>
                  <a:schemeClr val="bg2">
                    <a:lumMod val="50000"/>
                  </a:schemeClr>
                </a:solidFill>
                <a:cs typeface="+mn-ea"/>
                <a:sym typeface="+mn-lt"/>
              </a:rPr>
              <a:t>注：FAP (Flight Attendant Panel)。</a:t>
            </a:r>
            <a:endParaRPr sz="2400" b="1"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tx1">
                    <a:lumMod val="65000"/>
                    <a:lumOff val="35000"/>
                  </a:schemeClr>
                </a:solidFill>
                <a:cs typeface="+mn-ea"/>
                <a:sym typeface="+mn-lt"/>
              </a:rPr>
              <a:t>乘务员控制面板 (FAP)</a:t>
            </a:r>
            <a:endParaRPr lang="zh-CN" altLang="en-US" sz="3600" dirty="0">
              <a:solidFill>
                <a:schemeClr val="tx1">
                  <a:lumMod val="65000"/>
                  <a:lumOff val="35000"/>
                </a:schemeClr>
              </a:solidFill>
              <a:cs typeface="+mn-ea"/>
              <a:sym typeface="+mn-l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306070" y="1038860"/>
            <a:ext cx="11638915" cy="5077460"/>
          </a:xfrm>
          <a:prstGeom prst="rect">
            <a:avLst/>
          </a:prstGeom>
          <a:noFill/>
          <a:ln>
            <a:noFill/>
          </a:ln>
        </p:spPr>
        <p:txBody>
          <a:bodyPr wrap="square" rtlCol="0">
            <a:spAutoFit/>
          </a:bodyPr>
          <a:lstStyle/>
          <a:p>
            <a:pPr lvl="0" algn="l">
              <a:lnSpc>
                <a:spcPct val="150000"/>
              </a:lnSpc>
              <a:buClrTx/>
              <a:buSzTx/>
              <a:buFontTx/>
            </a:pPr>
            <a:r>
              <a:rPr lang="en-US" sz="2400" dirty="0">
                <a:solidFill>
                  <a:schemeClr val="bg2">
                    <a:lumMod val="50000"/>
                  </a:schemeClr>
                </a:solidFill>
                <a:cs typeface="+mn-ea"/>
                <a:sym typeface="+mn-lt"/>
              </a:rPr>
              <a:t>1. </a:t>
            </a:r>
            <a:r>
              <a:rPr sz="2400" dirty="0">
                <a:solidFill>
                  <a:schemeClr val="bg2">
                    <a:lumMod val="50000"/>
                  </a:schemeClr>
                </a:solidFill>
                <a:cs typeface="+mn-ea"/>
                <a:sym typeface="+mn-lt"/>
              </a:rPr>
              <a:t> 前舱乘务员控制面板</a:t>
            </a:r>
            <a:endParaRPr sz="2400"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前舱乘务员控制面板位于左前门乘务员座椅上方，主要控制客舱照明开关、旅客娱乐系统和地面服务电源转换开关、工作灯等。</a:t>
            </a:r>
            <a:endParaRPr sz="24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400" dirty="0">
                <a:solidFill>
                  <a:schemeClr val="bg2">
                    <a:lumMod val="50000"/>
                  </a:schemeClr>
                </a:solidFill>
                <a:cs typeface="+mn-ea"/>
                <a:sym typeface="+mn-lt"/>
              </a:rPr>
              <a:t>客舱照明开关包括入口灯、舱顶灯、侧窗灯的开关；通过将开关拨至不同的档位来控制灯的亮度。</a:t>
            </a:r>
            <a:endParaRPr sz="24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400" dirty="0">
                <a:solidFill>
                  <a:schemeClr val="bg2">
                    <a:lumMod val="50000"/>
                  </a:schemeClr>
                </a:solidFill>
                <a:cs typeface="+mn-ea"/>
                <a:sym typeface="+mn-lt"/>
              </a:rPr>
              <a:t>工作灯：每个乘务员工作区都设有一个工作灯，其控制开关安装于相应的乘务员面板。按下开关按钮，工作灯亮；再按一下，工作灯灭。</a:t>
            </a:r>
            <a:endParaRPr sz="24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400" dirty="0">
                <a:solidFill>
                  <a:schemeClr val="bg2">
                    <a:lumMod val="50000"/>
                  </a:schemeClr>
                </a:solidFill>
                <a:cs typeface="+mn-ea"/>
                <a:sym typeface="+mn-lt"/>
              </a:rPr>
              <a:t>地面服务电源开关：按下开关按钮通电，再按一下关闭。不过一般不用。</a:t>
            </a:r>
            <a:endParaRPr sz="24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400" dirty="0">
                <a:solidFill>
                  <a:schemeClr val="bg2">
                    <a:lumMod val="50000"/>
                  </a:schemeClr>
                </a:solidFill>
                <a:cs typeface="+mn-ea"/>
                <a:sym typeface="+mn-lt"/>
              </a:rPr>
              <a:t>旅客娱乐系统开关：按下开关按钮则为旅客的娱乐系统供电，再按一下，停止供电。</a:t>
            </a:r>
            <a:endParaRPr sz="2400" dirty="0">
              <a:solidFill>
                <a:schemeClr val="bg2">
                  <a:lumMod val="50000"/>
                </a:schemeClr>
              </a:solidFill>
              <a:cs typeface="+mn-ea"/>
              <a:sym typeface="+mn-lt"/>
            </a:endParaRPr>
          </a:p>
        </p:txBody>
      </p:sp>
      <p:sp>
        <p:nvSpPr>
          <p:cNvPr id="4" name="文本框 3"/>
          <p:cNvSpPr txBox="1"/>
          <p:nvPr/>
        </p:nvSpPr>
        <p:spPr>
          <a:xfrm>
            <a:off x="887095" y="17526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tx1">
                    <a:lumMod val="50000"/>
                    <a:lumOff val="50000"/>
                  </a:schemeClr>
                </a:solidFill>
                <a:cs typeface="+mn-ea"/>
                <a:sym typeface="+mn-lt"/>
              </a:rPr>
              <a:t>乘务员控制面板 (FAP)</a:t>
            </a:r>
            <a:endParaRPr lang="zh-CN" altLang="en-US" sz="3600" dirty="0">
              <a:solidFill>
                <a:schemeClr val="tx1">
                  <a:lumMod val="50000"/>
                  <a:lumOff val="50000"/>
                </a:schemeClr>
              </a:solidFill>
              <a:cs typeface="+mn-ea"/>
              <a:sym typeface="+mn-lt"/>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276860" y="1038860"/>
            <a:ext cx="11668125" cy="4892675"/>
          </a:xfrm>
          <a:prstGeom prst="rect">
            <a:avLst/>
          </a:prstGeom>
          <a:noFill/>
          <a:ln>
            <a:noFill/>
          </a:ln>
        </p:spPr>
        <p:txBody>
          <a:bodyPr wrap="square" rtlCol="0">
            <a:spAutoFit/>
          </a:bodyPr>
          <a:lstStyle/>
          <a:p>
            <a:pPr lvl="0" algn="l">
              <a:lnSpc>
                <a:spcPct val="150000"/>
              </a:lnSpc>
              <a:buClrTx/>
              <a:buSzTx/>
              <a:buFontTx/>
            </a:pPr>
            <a:r>
              <a:rPr lang="en-US" sz="2400" dirty="0">
                <a:solidFill>
                  <a:schemeClr val="bg2">
                    <a:lumMod val="50000"/>
                  </a:schemeClr>
                </a:solidFill>
                <a:cs typeface="+mn-ea"/>
                <a:sym typeface="+mn-lt"/>
              </a:rPr>
              <a:t>2. </a:t>
            </a:r>
            <a:r>
              <a:rPr sz="2400" dirty="0">
                <a:solidFill>
                  <a:schemeClr val="bg2">
                    <a:lumMod val="50000"/>
                  </a:schemeClr>
                </a:solidFill>
                <a:cs typeface="+mn-ea"/>
                <a:sym typeface="+mn-lt"/>
              </a:rPr>
              <a:t>后舱乘务员控制面板</a:t>
            </a:r>
            <a:endParaRPr sz="2400"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   </a:t>
            </a: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后舱乘务员控制面板位于左后门乘务员座椅上方，设有入口灯开关、应急照明开关、工作灯、可饮用水水位表、污水水位表等。</a:t>
            </a:r>
            <a:endParaRPr sz="20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000" dirty="0">
                <a:solidFill>
                  <a:schemeClr val="bg2">
                    <a:lumMod val="50000"/>
                  </a:schemeClr>
                </a:solidFill>
                <a:cs typeface="+mn-ea"/>
                <a:sym typeface="+mn-lt"/>
              </a:rPr>
              <a:t>入口灯开关：入口灯分为关、暗亮和明亮三个档位，通过将开关拨至不 同的档位来控制入口灯的亮度。</a:t>
            </a:r>
            <a:endParaRPr sz="20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000" dirty="0">
                <a:solidFill>
                  <a:schemeClr val="bg2">
                    <a:lumMod val="50000"/>
                  </a:schemeClr>
                </a:solidFill>
                <a:cs typeface="+mn-ea"/>
                <a:sym typeface="+mn-lt"/>
              </a:rPr>
              <a:t> 应急照明开关：控制紧急情况下应急照明系统的开关。按下开关按钮， 应急照明灯亮；再按一下，应急照明灯灭。</a:t>
            </a:r>
            <a:endParaRPr sz="20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000" dirty="0">
                <a:solidFill>
                  <a:schemeClr val="bg2">
                    <a:lumMod val="50000"/>
                  </a:schemeClr>
                </a:solidFill>
                <a:cs typeface="+mn-ea"/>
                <a:sym typeface="+mn-lt"/>
              </a:rPr>
              <a:t>工作灯：通前舱乘务员控制面板一样，按下开关按钮，工作灯亮；再按 一下，工作灯灭。</a:t>
            </a:r>
            <a:endParaRPr sz="20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000" dirty="0">
                <a:solidFill>
                  <a:schemeClr val="bg2">
                    <a:lumMod val="50000"/>
                  </a:schemeClr>
                </a:solidFill>
                <a:cs typeface="+mn-ea"/>
                <a:sym typeface="+mn-lt"/>
              </a:rPr>
              <a:t>饮用水量指示器：当水量剩余 1/4 时，需要加注净水。</a:t>
            </a:r>
            <a:endParaRPr sz="20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000" dirty="0">
                <a:solidFill>
                  <a:schemeClr val="bg2">
                    <a:lumMod val="50000"/>
                  </a:schemeClr>
                </a:solidFill>
                <a:cs typeface="+mn-ea"/>
                <a:sym typeface="+mn-lt"/>
              </a:rPr>
              <a:t>污水量指示器：当水量达到 3/4 时，需要排除废水。</a:t>
            </a:r>
            <a:endParaRPr sz="2000" dirty="0">
              <a:solidFill>
                <a:schemeClr val="bg2">
                  <a:lumMod val="50000"/>
                </a:schemeClr>
              </a:solidFill>
              <a:cs typeface="+mn-ea"/>
              <a:sym typeface="+mn-lt"/>
            </a:endParaRPr>
          </a:p>
        </p:txBody>
      </p:sp>
      <p:sp>
        <p:nvSpPr>
          <p:cNvPr id="4" name="文本框 3"/>
          <p:cNvSpPr txBox="1"/>
          <p:nvPr/>
        </p:nvSpPr>
        <p:spPr>
          <a:xfrm>
            <a:off x="887095" y="17526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tx1">
                    <a:lumMod val="50000"/>
                    <a:lumOff val="50000"/>
                  </a:schemeClr>
                </a:solidFill>
                <a:cs typeface="+mn-ea"/>
                <a:sym typeface="+mn-lt"/>
              </a:rPr>
              <a:t>乘务员控制面板 (FAP)</a:t>
            </a:r>
            <a:endParaRPr lang="zh-CN" altLang="en-US" sz="3600" dirty="0">
              <a:solidFill>
                <a:schemeClr val="tx1">
                  <a:lumMod val="50000"/>
                  <a:lumOff val="50000"/>
                </a:schemeClr>
              </a:solidFill>
              <a:cs typeface="+mn-ea"/>
              <a:sym typeface="+mn-lt"/>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331704"/>
            <a:ext cx="11288380" cy="2861310"/>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定义</a:t>
            </a:r>
            <a:endParaRPr lang="en-US" sz="2400" b="1"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客舱照明设备通常是指用于为客舱提供照明的灯光设备，主要由白炽灯和荧光灯两种组成。其中，安装于行李架上方及旅客服务单元和侧窗之间的侧壁荧光灯用于客舱共用照明；而白炽灯作为舱顶照明的一部分，一般在提供夜航时使用。按照位置分类，客舱照明设备主要分为客舱顶灯、客舱侧窗灯和客舱入口灯三类。</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 </a:t>
            </a:r>
            <a:r>
              <a:rPr lang="zh-CN" altLang="en-US" sz="3600" dirty="0">
                <a:solidFill>
                  <a:schemeClr val="tx1">
                    <a:lumMod val="65000"/>
                    <a:lumOff val="35000"/>
                  </a:schemeClr>
                </a:solidFill>
                <a:cs typeface="+mn-ea"/>
                <a:sym typeface="+mn-lt"/>
              </a:rPr>
              <a:t>客舱照明设备</a:t>
            </a:r>
            <a:endParaRPr lang="zh-CN" altLang="en-US" sz="3600" dirty="0">
              <a:solidFill>
                <a:schemeClr val="tx1">
                  <a:lumMod val="65000"/>
                  <a:lumOff val="35000"/>
                </a:schemeClr>
              </a:solidFill>
              <a:cs typeface="+mn-ea"/>
              <a:sym typeface="+mn-l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444099"/>
            <a:ext cx="11288380" cy="3969385"/>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dirty="0">
                <a:solidFill>
                  <a:schemeClr val="bg2">
                    <a:lumMod val="50000"/>
                  </a:schemeClr>
                </a:solidFill>
                <a:cs typeface="+mn-ea"/>
                <a:sym typeface="+mn-lt"/>
              </a:rPr>
              <a:t>客舱顶灯由前乘务员控制面板上的舱顶灯控制开关进行控制。主要包含 5 个</a:t>
            </a:r>
            <a:endParaRPr sz="2400" dirty="0">
              <a:solidFill>
                <a:schemeClr val="bg2">
                  <a:lumMod val="50000"/>
                </a:schemeClr>
              </a:solidFill>
              <a:cs typeface="+mn-ea"/>
              <a:sym typeface="+mn-lt"/>
            </a:endParaRPr>
          </a:p>
          <a:p>
            <a:pPr lvl="0" algn="l">
              <a:lnSpc>
                <a:spcPct val="150000"/>
              </a:lnSpc>
              <a:buClrTx/>
              <a:buSzTx/>
              <a:buFontTx/>
            </a:pPr>
            <a:r>
              <a:rPr sz="2400" dirty="0">
                <a:solidFill>
                  <a:schemeClr val="bg2">
                    <a:lumMod val="50000"/>
                  </a:schemeClr>
                </a:solidFill>
                <a:cs typeface="+mn-ea"/>
                <a:sym typeface="+mn-lt"/>
              </a:rPr>
              <a:t>控制位，通过将开关拨至指定的控制位，从而接通舱顶灯并使其达到指定亮度。</a:t>
            </a:r>
            <a:endParaRPr sz="2400" dirty="0">
              <a:solidFill>
                <a:schemeClr val="bg2">
                  <a:lumMod val="50000"/>
                </a:schemeClr>
              </a:solidFill>
              <a:cs typeface="+mn-ea"/>
              <a:sym typeface="+mn-lt"/>
            </a:endParaRPr>
          </a:p>
          <a:p>
            <a:pPr marL="457200" lvl="0" indent="-457200" algn="l">
              <a:lnSpc>
                <a:spcPct val="150000"/>
              </a:lnSpc>
              <a:buClrTx/>
              <a:buSzTx/>
              <a:buFont typeface="+mj-lt"/>
              <a:buAutoNum type="arabicPeriod"/>
            </a:pPr>
            <a:r>
              <a:rPr sz="2400" dirty="0">
                <a:solidFill>
                  <a:schemeClr val="bg2">
                    <a:lumMod val="50000"/>
                  </a:schemeClr>
                </a:solidFill>
                <a:cs typeface="+mn-ea"/>
                <a:sym typeface="+mn-lt"/>
              </a:rPr>
              <a:t>明亮 (BRIGHT) ：接通客舱顶灯荧光灯至明亮。</a:t>
            </a:r>
            <a:endParaRPr sz="2400" dirty="0">
              <a:solidFill>
                <a:schemeClr val="bg2">
                  <a:lumMod val="50000"/>
                </a:schemeClr>
              </a:solidFill>
              <a:cs typeface="+mn-ea"/>
              <a:sym typeface="+mn-lt"/>
            </a:endParaRPr>
          </a:p>
          <a:p>
            <a:pPr marL="457200" lvl="0" indent="-457200" algn="l">
              <a:lnSpc>
                <a:spcPct val="150000"/>
              </a:lnSpc>
              <a:buClrTx/>
              <a:buSzTx/>
              <a:buFont typeface="+mj-lt"/>
              <a:buAutoNum type="arabicPeriod"/>
            </a:pPr>
            <a:r>
              <a:rPr sz="2400" dirty="0">
                <a:solidFill>
                  <a:schemeClr val="bg2">
                    <a:lumMod val="50000"/>
                  </a:schemeClr>
                </a:solidFill>
                <a:cs typeface="+mn-ea"/>
                <a:sym typeface="+mn-lt"/>
              </a:rPr>
              <a:t>中亮 (MEDIUM) ：接通客舱顶灯荧光灯至中亮。</a:t>
            </a:r>
            <a:endParaRPr sz="2400" dirty="0">
              <a:solidFill>
                <a:schemeClr val="bg2">
                  <a:lumMod val="50000"/>
                </a:schemeClr>
              </a:solidFill>
              <a:cs typeface="+mn-ea"/>
              <a:sym typeface="+mn-lt"/>
            </a:endParaRPr>
          </a:p>
          <a:p>
            <a:pPr marL="457200" lvl="0" indent="-457200" algn="l">
              <a:lnSpc>
                <a:spcPct val="150000"/>
              </a:lnSpc>
              <a:buClrTx/>
              <a:buSzTx/>
              <a:buFont typeface="+mj-lt"/>
              <a:buAutoNum type="arabicPeriod"/>
            </a:pPr>
            <a:r>
              <a:rPr sz="2400" dirty="0">
                <a:solidFill>
                  <a:schemeClr val="bg2">
                    <a:lumMod val="50000"/>
                  </a:schemeClr>
                </a:solidFill>
                <a:cs typeface="+mn-ea"/>
                <a:sym typeface="+mn-lt"/>
              </a:rPr>
              <a:t>暗亮 (DIM) ：接通客舱顶灯荧光灯至暗亮。</a:t>
            </a:r>
            <a:endParaRPr sz="2400" dirty="0">
              <a:solidFill>
                <a:schemeClr val="bg2">
                  <a:lumMod val="50000"/>
                </a:schemeClr>
              </a:solidFill>
              <a:cs typeface="+mn-ea"/>
              <a:sym typeface="+mn-lt"/>
            </a:endParaRPr>
          </a:p>
          <a:p>
            <a:pPr marL="457200" lvl="0" indent="-457200" algn="l">
              <a:lnSpc>
                <a:spcPct val="150000"/>
              </a:lnSpc>
              <a:buClrTx/>
              <a:buSzTx/>
              <a:buFont typeface="+mj-lt"/>
              <a:buAutoNum type="arabicPeriod"/>
            </a:pPr>
            <a:r>
              <a:rPr sz="2400" dirty="0">
                <a:solidFill>
                  <a:schemeClr val="bg2">
                    <a:lumMod val="50000"/>
                  </a:schemeClr>
                </a:solidFill>
                <a:cs typeface="+mn-ea"/>
                <a:sym typeface="+mn-lt"/>
              </a:rPr>
              <a:t>夜间 (NIGHT) ：接通客舱顶灯白炽灯至低度暗亮。</a:t>
            </a:r>
            <a:endParaRPr sz="2400" dirty="0">
              <a:solidFill>
                <a:schemeClr val="bg2">
                  <a:lumMod val="50000"/>
                </a:schemeClr>
              </a:solidFill>
              <a:cs typeface="+mn-ea"/>
              <a:sym typeface="+mn-lt"/>
            </a:endParaRPr>
          </a:p>
          <a:p>
            <a:pPr marL="457200" lvl="0" indent="-457200" algn="l">
              <a:lnSpc>
                <a:spcPct val="150000"/>
              </a:lnSpc>
              <a:buClrTx/>
              <a:buSzTx/>
              <a:buFont typeface="+mj-lt"/>
              <a:buAutoNum type="arabicPeriod"/>
            </a:pPr>
            <a:r>
              <a:rPr sz="2400" dirty="0">
                <a:solidFill>
                  <a:schemeClr val="bg2">
                    <a:lumMod val="50000"/>
                  </a:schemeClr>
                </a:solidFill>
                <a:cs typeface="+mn-ea"/>
                <a:sym typeface="+mn-lt"/>
              </a:rPr>
              <a:t>关闭 (OFF) ：关闭所有客舱顶灯电源。</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sz="3600" dirty="0">
                <a:solidFill>
                  <a:schemeClr val="bg2">
                    <a:lumMod val="50000"/>
                  </a:schemeClr>
                </a:solidFill>
                <a:cs typeface="+mn-ea"/>
                <a:sym typeface="+mn-lt"/>
              </a:rPr>
              <a:t>客舱顶灯</a:t>
            </a:r>
            <a:endParaRPr lang="zh-CN" altLang="en-US" sz="3600" dirty="0">
              <a:solidFill>
                <a:schemeClr val="bg2">
                  <a:lumMod val="50000"/>
                </a:schemeClr>
              </a:solidFill>
              <a:cs typeface="+mn-ea"/>
              <a:sym typeface="+mn-lt"/>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7385" y="1498709"/>
            <a:ext cx="11288380" cy="2861310"/>
          </a:xfrm>
          <a:prstGeom prst="rect">
            <a:avLst/>
          </a:prstGeom>
          <a:noFill/>
          <a:ln>
            <a:noFill/>
          </a:ln>
        </p:spPr>
        <p:txBody>
          <a:bodyPr wrap="square" rtlCol="0">
            <a:spAutoFit/>
          </a:bodyPr>
          <a:lstStyle/>
          <a:p>
            <a:pPr lvl="0" algn="l">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客舱侧窗灯由前乘务员控制面板上的舱顶灯控制开关进行控制。主要包含3 个控制位，通过将开关拨至指定的控制位，从而接通客舱侧窗灯并使其达到指定亮度。</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明亮 (BRIGHT) ：接通所有客舱侧窗灯至明亮。</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暗亮 (DIM) ：接通所有客舱侧窗灯至暗亮。</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关闭 (OFF) ：关闭所有客舱侧窗灯电源。</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1753235"/>
          </a:xfrm>
          <a:prstGeom prst="rect">
            <a:avLst/>
          </a:prstGeom>
          <a:noFill/>
        </p:spPr>
        <p:txBody>
          <a:bodyPr wrap="square" rtlCol="0">
            <a:spAutoFit/>
          </a:bodyPr>
          <a:p>
            <a:pPr lvl="0" algn="l">
              <a:lnSpc>
                <a:spcPct val="150000"/>
              </a:lnSpc>
              <a:buClrTx/>
              <a:buSzTx/>
              <a:buFontTx/>
            </a:pPr>
            <a:r>
              <a:rPr sz="3600" dirty="0">
                <a:solidFill>
                  <a:schemeClr val="bg2">
                    <a:lumMod val="50000"/>
                  </a:schemeClr>
                </a:solidFill>
                <a:cs typeface="+mn-ea"/>
                <a:sym typeface="+mn-lt"/>
              </a:rPr>
              <a:t>客舱侧窗灯</a:t>
            </a:r>
            <a:endParaRPr sz="3600" dirty="0">
              <a:solidFill>
                <a:schemeClr val="bg2">
                  <a:lumMod val="50000"/>
                </a:schemeClr>
              </a:solidFill>
              <a:cs typeface="+mn-ea"/>
              <a:sym typeface="+mn-lt"/>
            </a:endParaRPr>
          </a:p>
          <a:p>
            <a:pPr lvl="0" algn="l">
              <a:lnSpc>
                <a:spcPct val="150000"/>
              </a:lnSpc>
              <a:buClrTx/>
              <a:buSzTx/>
              <a:buFontTx/>
            </a:pPr>
            <a:endParaRPr lang="zh-CN" altLang="en-US" sz="3600" dirty="0">
              <a:solidFill>
                <a:schemeClr val="bg2">
                  <a:lumMod val="50000"/>
                </a:schemeClr>
              </a:solidFill>
              <a:cs typeface="+mn-ea"/>
              <a:sym typeface="+mn-l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4523105"/>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dirty="0">
                <a:solidFill>
                  <a:schemeClr val="bg2">
                    <a:lumMod val="50000"/>
                  </a:schemeClr>
                </a:solidFill>
                <a:cs typeface="+mn-ea"/>
                <a:sym typeface="+mn-lt"/>
              </a:rPr>
              <a:t>客舱入口灯主要用于提供前、后登机门区域的照明。客舱入口灯的控制开关位于相应区域的乘务员控制面板上。主要包含3个控制位，通过将开关拨至指定的控制位，从而接通客舱入口灯并使其达到指定亮度。</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明亮 (BRIGHT) ：接通客舱入口灯至明亮，同时接通门槛灯。</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暗亮 (DIM) ：接通客舱入口灯至暗亮。</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关闭 (OFF) ：关闭所有客舱入口灯电源。</a:t>
            </a:r>
            <a:endParaRPr sz="2400" dirty="0">
              <a:solidFill>
                <a:schemeClr val="bg2">
                  <a:lumMod val="50000"/>
                </a:schemeClr>
              </a:solidFill>
              <a:cs typeface="+mn-ea"/>
              <a:sym typeface="+mn-lt"/>
            </a:endParaRPr>
          </a:p>
          <a:p>
            <a:pPr lvl="0" algn="l">
              <a:lnSpc>
                <a:spcPct val="150000"/>
              </a:lnSpc>
              <a:buClrTx/>
              <a:buSzTx/>
              <a:buFontTx/>
            </a:pPr>
            <a:r>
              <a:rPr sz="2400" b="1" dirty="0">
                <a:solidFill>
                  <a:schemeClr val="bg2">
                    <a:lumMod val="50000"/>
                  </a:schemeClr>
                </a:solidFill>
                <a:cs typeface="+mn-ea"/>
                <a:sym typeface="+mn-lt"/>
              </a:rPr>
              <a:t>注意事项：</a:t>
            </a:r>
            <a:endParaRPr sz="2400" b="1"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当接通外部电源时，客舱入口灯将保持暗亮而不受该区域控制开关的限制。</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sz="3600" dirty="0">
                <a:solidFill>
                  <a:schemeClr val="bg2">
                    <a:lumMod val="50000"/>
                  </a:schemeClr>
                </a:solidFill>
                <a:cs typeface="+mn-ea"/>
                <a:sym typeface="+mn-lt"/>
              </a:rPr>
              <a:t>客舱入口灯</a:t>
            </a:r>
            <a:endParaRPr lang="zh-CN" altLang="en-US" sz="3600" dirty="0">
              <a:solidFill>
                <a:schemeClr val="bg2">
                  <a:lumMod val="50000"/>
                </a:schemeClr>
              </a:solidFill>
              <a:cs typeface="+mn-ea"/>
              <a:sym typeface="+mn-l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l="4796" t="7906" r="5326" b="7406"/>
          <a:stretch>
            <a:fillRect/>
          </a:stretch>
        </p:blipFill>
        <p:spPr>
          <a:xfrm>
            <a:off x="0" y="0"/>
            <a:ext cx="12192000" cy="6858000"/>
          </a:xfrm>
          <a:prstGeom prst="rect">
            <a:avLst/>
          </a:prstGeom>
        </p:spPr>
      </p:pic>
      <p:sp>
        <p:nvSpPr>
          <p:cNvPr id="6" name="矩形 5"/>
          <p:cNvSpPr/>
          <p:nvPr/>
        </p:nvSpPr>
        <p:spPr>
          <a:xfrm>
            <a:off x="1312545" y="2276475"/>
            <a:ext cx="10527030" cy="645160"/>
          </a:xfrm>
          <a:prstGeom prst="rect">
            <a:avLst/>
          </a:prstGeom>
        </p:spPr>
        <p:txBody>
          <a:bodyPr wrap="square">
            <a:spAutoFit/>
          </a:bodyPr>
          <a:lstStyle/>
          <a:p>
            <a:pPr lvl="1" algn="dist"/>
            <a:r>
              <a:rPr lang="zh-CN" altLang="en-US" sz="3600" dirty="0">
                <a:solidFill>
                  <a:schemeClr val="tx1">
                    <a:lumMod val="65000"/>
                    <a:lumOff val="35000"/>
                  </a:schemeClr>
                </a:solidFill>
                <a:cs typeface="+mn-ea"/>
                <a:sym typeface="+mn-lt"/>
              </a:rPr>
              <a:t>了解机上应急设备名称和检查方法</a:t>
            </a:r>
            <a:endParaRPr lang="zh-CN" altLang="en-US" sz="3600" dirty="0">
              <a:solidFill>
                <a:schemeClr val="tx1">
                  <a:lumMod val="65000"/>
                  <a:lumOff val="35000"/>
                </a:schemeClr>
              </a:solidFill>
              <a:cs typeface="+mn-ea"/>
              <a:sym typeface="+mn-lt"/>
            </a:endParaRPr>
          </a:p>
        </p:txBody>
      </p:sp>
      <p:grpSp>
        <p:nvGrpSpPr>
          <p:cNvPr id="8" name="组合 7"/>
          <p:cNvGrpSpPr/>
          <p:nvPr/>
        </p:nvGrpSpPr>
        <p:grpSpPr>
          <a:xfrm>
            <a:off x="679826" y="1788814"/>
            <a:ext cx="4317366" cy="1271557"/>
            <a:chOff x="2185471" y="2748510"/>
            <a:chExt cx="4389135" cy="1292695"/>
          </a:xfrm>
        </p:grpSpPr>
        <p:sp>
          <p:nvSpPr>
            <p:cNvPr id="12" name="文本框 11"/>
            <p:cNvSpPr txBox="1"/>
            <p:nvPr/>
          </p:nvSpPr>
          <p:spPr>
            <a:xfrm>
              <a:off x="2185471" y="3103858"/>
              <a:ext cx="1326827" cy="937347"/>
            </a:xfrm>
            <a:prstGeom prst="rect">
              <a:avLst/>
            </a:prstGeom>
            <a:noFill/>
          </p:spPr>
          <p:txBody>
            <a:bodyPr wrap="square" rtlCol="0">
              <a:spAutoFit/>
            </a:bodyPr>
            <a:lstStyle/>
            <a:p>
              <a:r>
                <a:rPr lang="en-US" altLang="zh-CN" sz="5400" dirty="0">
                  <a:solidFill>
                    <a:schemeClr val="tx1">
                      <a:lumMod val="65000"/>
                      <a:lumOff val="35000"/>
                    </a:schemeClr>
                  </a:solidFill>
                  <a:cs typeface="+mn-ea"/>
                  <a:sym typeface="+mn-lt"/>
                </a:rPr>
                <a:t>02</a:t>
              </a:r>
              <a:endParaRPr lang="en-US" altLang="zh-CN" sz="5400" dirty="0">
                <a:solidFill>
                  <a:schemeClr val="tx1">
                    <a:lumMod val="65000"/>
                    <a:lumOff val="35000"/>
                  </a:schemeClr>
                </a:solidFill>
                <a:cs typeface="+mn-ea"/>
                <a:sym typeface="+mn-lt"/>
              </a:endParaRPr>
            </a:p>
          </p:txBody>
        </p:sp>
        <p:sp>
          <p:nvSpPr>
            <p:cNvPr id="14" name="矩形 13"/>
            <p:cNvSpPr/>
            <p:nvPr/>
          </p:nvSpPr>
          <p:spPr>
            <a:xfrm>
              <a:off x="3393452" y="2748510"/>
              <a:ext cx="3181154" cy="530647"/>
            </a:xfrm>
            <a:prstGeom prst="rect">
              <a:avLst/>
            </a:prstGeom>
          </p:spPr>
          <p:txBody>
            <a:bodyPr wrap="square">
              <a:spAutoFit/>
            </a:bodyPr>
            <a:lstStyle/>
            <a:p>
              <a:endParaRPr lang="zh-CN" altLang="en-US" sz="2800" dirty="0">
                <a:solidFill>
                  <a:schemeClr val="bg2">
                    <a:lumMod val="50000"/>
                  </a:schemeClr>
                </a:solidFill>
                <a:cs typeface="+mn-ea"/>
                <a:sym typeface="+mn-lt"/>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387040" y="1498709"/>
            <a:ext cx="11288380" cy="2861310"/>
          </a:xfrm>
          <a:prstGeom prst="rect">
            <a:avLst/>
          </a:prstGeom>
          <a:noFill/>
          <a:ln>
            <a:noFill/>
          </a:ln>
        </p:spPr>
        <p:txBody>
          <a:bodyPr wrap="square" rtlCol="0">
            <a:spAutoFit/>
          </a:bodyPr>
          <a:lstStyle/>
          <a:p>
            <a:pPr>
              <a:lnSpc>
                <a:spcPct val="150000"/>
              </a:lnSpc>
            </a:pPr>
            <a:r>
              <a:rPr lang="zh-CN" altLang="en-US" sz="2000" b="1" dirty="0">
                <a:solidFill>
                  <a:schemeClr val="bg2">
                    <a:lumMod val="50000"/>
                  </a:schemeClr>
                </a:solidFill>
                <a:cs typeface="+mn-ea"/>
                <a:sym typeface="+mn-lt"/>
              </a:rPr>
              <a:t>定义</a:t>
            </a:r>
            <a:r>
              <a:rPr lang="en-US" altLang="zh-CN" sz="2000" b="1" dirty="0">
                <a:solidFill>
                  <a:schemeClr val="bg2">
                    <a:lumMod val="50000"/>
                  </a:schemeClr>
                </a:solidFill>
                <a:cs typeface="+mn-ea"/>
                <a:sym typeface="+mn-lt"/>
              </a:rPr>
              <a:t>  </a:t>
            </a:r>
            <a:endParaRPr lang="en-US" altLang="zh-CN" sz="2000" b="1"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a:t>
            </a:r>
            <a:r>
              <a:rPr lang="zh-CN" altLang="en-US" sz="2000" dirty="0">
                <a:solidFill>
                  <a:schemeClr val="bg2">
                    <a:lumMod val="50000"/>
                  </a:schemeClr>
                </a:solidFill>
                <a:cs typeface="+mn-ea"/>
                <a:sym typeface="+mn-lt"/>
              </a:rPr>
              <a:t>客舱是整个客机中旅客所在及活动的主要区域。客舱设备是指分布在客舱区域的各类设备，主要包括行李架、乘客座椅、衣帽间、储物柜和乘客服务单元等。</a:t>
            </a:r>
            <a:endParaRPr lang="zh-CN" altLang="en-US" sz="2000"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a:t>
            </a:r>
            <a:r>
              <a:rPr lang="zh-CN" altLang="en-US" sz="2000" dirty="0">
                <a:solidFill>
                  <a:schemeClr val="bg2">
                    <a:lumMod val="50000"/>
                  </a:schemeClr>
                </a:solidFill>
                <a:cs typeface="+mn-ea"/>
                <a:sym typeface="+mn-lt"/>
              </a:rPr>
              <a:t>乘客服务单元 (PSU) 是客舱内为旅客提供</a:t>
            </a:r>
            <a:r>
              <a:rPr lang="zh-CN" altLang="en-US" sz="2000" b="1" dirty="0">
                <a:solidFill>
                  <a:schemeClr val="bg2">
                    <a:lumMod val="50000"/>
                  </a:schemeClr>
                </a:solidFill>
                <a:cs typeface="+mn-ea"/>
                <a:sym typeface="+mn-lt"/>
              </a:rPr>
              <a:t>应急供氧、照明、信息提示、乘务员呼叫、安全和娱乐等</a:t>
            </a:r>
            <a:r>
              <a:rPr lang="zh-CN" altLang="en-US" sz="2000" dirty="0">
                <a:solidFill>
                  <a:schemeClr val="bg2">
                    <a:lumMod val="50000"/>
                  </a:schemeClr>
                </a:solidFill>
                <a:cs typeface="+mn-ea"/>
                <a:sym typeface="+mn-lt"/>
              </a:rPr>
              <a:t>功能的服务单元，是提高旅客舒适性的重要组成部分。</a:t>
            </a:r>
            <a:endParaRPr lang="zh-CN" altLang="en-US" sz="2000" b="1" dirty="0">
              <a:solidFill>
                <a:schemeClr val="bg2">
                  <a:lumMod val="50000"/>
                </a:schemeClr>
              </a:solidFill>
              <a:cs typeface="+mn-ea"/>
              <a:sym typeface="+mn-lt"/>
            </a:endParaRPr>
          </a:p>
          <a:p>
            <a:pPr>
              <a:lnSpc>
                <a:spcPct val="150000"/>
              </a:lnSpc>
            </a:pPr>
            <a:r>
              <a:rPr lang="en-US" altLang="zh-CN" sz="2000" b="1" dirty="0">
                <a:solidFill>
                  <a:schemeClr val="bg2">
                    <a:lumMod val="50000"/>
                  </a:schemeClr>
                </a:solidFill>
                <a:cs typeface="+mn-ea"/>
                <a:sym typeface="+mn-lt"/>
              </a:rPr>
              <a:t>   </a:t>
            </a:r>
            <a:r>
              <a:rPr lang="zh-CN" altLang="en-US" sz="2000" b="1" dirty="0">
                <a:solidFill>
                  <a:schemeClr val="bg2">
                    <a:lumMod val="50000"/>
                  </a:schemeClr>
                </a:solidFill>
                <a:cs typeface="+mn-ea"/>
                <a:sym typeface="+mn-lt"/>
              </a:rPr>
              <a:t>注：PSU (Passenger Service Unit)。</a:t>
            </a:r>
            <a:endParaRPr lang="zh-CN" altLang="en-US" sz="2000" b="1" dirty="0">
              <a:solidFill>
                <a:schemeClr val="bg2">
                  <a:lumMod val="50000"/>
                </a:schemeClr>
              </a:solidFill>
              <a:cs typeface="+mn-ea"/>
              <a:sym typeface="+mn-lt"/>
            </a:endParaRPr>
          </a:p>
        </p:txBody>
      </p:sp>
      <p:sp>
        <p:nvSpPr>
          <p:cNvPr id="3" name="矩形 2"/>
          <p:cNvSpPr/>
          <p:nvPr>
            <p:custDataLst>
              <p:tags r:id="rId5"/>
            </p:custDataLst>
          </p:nvPr>
        </p:nvSpPr>
        <p:spPr>
          <a:xfrm>
            <a:off x="857250" y="475615"/>
            <a:ext cx="8126730" cy="706755"/>
          </a:xfrm>
          <a:prstGeom prst="rect">
            <a:avLst/>
          </a:prstGeom>
        </p:spPr>
        <p:txBody>
          <a:bodyPr wrap="square">
            <a:spAutoFit/>
          </a:bodyPr>
          <a:p>
            <a:r>
              <a:rPr lang="zh-CN" altLang="en-US" sz="4000" dirty="0">
                <a:solidFill>
                  <a:schemeClr val="tx1">
                    <a:lumMod val="65000"/>
                    <a:lumOff val="35000"/>
                  </a:schemeClr>
                </a:solidFill>
                <a:cs typeface="+mn-ea"/>
                <a:sym typeface="+mn-lt"/>
              </a:rPr>
              <a:t>客舱设备及乘客服务单元 (PSU)</a:t>
            </a:r>
            <a:endParaRPr lang="zh-CN" altLang="en-US" sz="4000" dirty="0">
              <a:solidFill>
                <a:schemeClr val="tx1">
                  <a:lumMod val="65000"/>
                  <a:lumOff val="35000"/>
                </a:schemeClr>
              </a:solidFill>
              <a:cs typeface="+mn-ea"/>
              <a:sym typeface="+mn-lt"/>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3969385"/>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dirty="0">
                <a:solidFill>
                  <a:schemeClr val="bg2">
                    <a:lumMod val="50000"/>
                  </a:schemeClr>
                </a:solidFill>
                <a:cs typeface="+mn-ea"/>
                <a:sym typeface="+mn-lt"/>
              </a:rPr>
              <a:t>应急设备是指飞机在紧急情况下，为了避灾、逃生和救护，供飞行机组和旅客使用的设备的总称。由于民航客机的事故一般发生在飞机的起飞和着陆阶段</a:t>
            </a:r>
            <a:r>
              <a:rPr lang="zh-CN" sz="2400" dirty="0">
                <a:solidFill>
                  <a:schemeClr val="bg2">
                    <a:lumMod val="50000"/>
                  </a:schemeClr>
                </a:solidFill>
                <a:cs typeface="+mn-ea"/>
                <a:sym typeface="+mn-lt"/>
              </a:rPr>
              <a:t>，</a:t>
            </a:r>
            <a:r>
              <a:rPr sz="2400" dirty="0">
                <a:solidFill>
                  <a:schemeClr val="bg2">
                    <a:lumMod val="50000"/>
                  </a:schemeClr>
                </a:solidFill>
                <a:cs typeface="+mn-ea"/>
                <a:sym typeface="+mn-lt"/>
              </a:rPr>
              <a:t>所以，现代民航客机上的</a:t>
            </a:r>
            <a:r>
              <a:rPr lang="zh-CN" sz="2400" dirty="0">
                <a:solidFill>
                  <a:schemeClr val="bg2">
                    <a:lumMod val="50000"/>
                  </a:schemeClr>
                </a:solidFill>
                <a:cs typeface="+mn-ea"/>
                <a:sym typeface="+mn-lt"/>
              </a:rPr>
              <a:t>应急设备</a:t>
            </a:r>
            <a:r>
              <a:rPr sz="2400" dirty="0">
                <a:solidFill>
                  <a:schemeClr val="bg2">
                    <a:lumMod val="50000"/>
                  </a:schemeClr>
                </a:solidFill>
                <a:cs typeface="+mn-ea"/>
                <a:sym typeface="+mn-lt"/>
              </a:rPr>
              <a:t>一般多用于紧急迫降的情况，主要包括应急供氧设备、撤离提示系统、应急出口、应急滑梯、灭火装备、救生筏、救生衣等。除此之外，还配有应急发报机、应急照明、急救药箱、食物饮料等。应急设备是能够满足旅客求生、救治伤员的需要，应急设备是降低事故给旅客造成伤害的重要设备，规范有序检查是保障乘客生命财产安全的必要过程。</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tx1">
                    <a:lumMod val="65000"/>
                    <a:lumOff val="35000"/>
                  </a:schemeClr>
                </a:solidFill>
                <a:cs typeface="+mn-ea"/>
                <a:sym typeface="+mn-lt"/>
              </a:rPr>
              <a:t>了解机上应急设备名称和检查方法</a:t>
            </a:r>
            <a:endParaRPr lang="zh-CN" altLang="en-US" sz="3600" dirty="0">
              <a:solidFill>
                <a:schemeClr val="bg2">
                  <a:lumMod val="50000"/>
                </a:schemeClr>
              </a:solidFill>
              <a:cs typeface="+mn-ea"/>
              <a:sym typeface="+mn-l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75965" y="1226929"/>
            <a:ext cx="11288380" cy="4523105"/>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lang="zh-CN" altLang="en-US" sz="2400" b="1" dirty="0">
                <a:solidFill>
                  <a:schemeClr val="tx1">
                    <a:lumMod val="50000"/>
                    <a:lumOff val="50000"/>
                  </a:schemeClr>
                </a:solidFill>
                <a:cs typeface="+mn-ea"/>
                <a:sym typeface="+mn-lt"/>
              </a:rPr>
              <a:t>定义</a:t>
            </a:r>
            <a:endParaRPr lang="zh-CN" altLang="en-US" sz="2400" b="1" dirty="0">
              <a:solidFill>
                <a:schemeClr val="tx1">
                  <a:lumMod val="50000"/>
                  <a:lumOff val="50000"/>
                </a:schemeClr>
              </a:solidFill>
              <a:cs typeface="+mn-ea"/>
              <a:sym typeface="+mn-lt"/>
            </a:endParaRPr>
          </a:p>
          <a:p>
            <a:pPr lvl="0" algn="l">
              <a:lnSpc>
                <a:spcPct val="150000"/>
              </a:lnSpc>
              <a:buClrTx/>
              <a:buSzTx/>
              <a:buFontTx/>
            </a:pPr>
            <a:r>
              <a:rPr lang="en-US" altLang="zh-CN" sz="2400" dirty="0">
                <a:solidFill>
                  <a:schemeClr val="tx1">
                    <a:lumMod val="50000"/>
                    <a:lumOff val="50000"/>
                  </a:schemeClr>
                </a:solidFill>
                <a:cs typeface="+mn-ea"/>
                <a:sym typeface="+mn-lt"/>
              </a:rPr>
              <a:t>    </a:t>
            </a:r>
            <a:r>
              <a:rPr lang="zh-CN" altLang="en-US" sz="2400" dirty="0">
                <a:solidFill>
                  <a:schemeClr val="tx1">
                    <a:lumMod val="50000"/>
                    <a:lumOff val="50000"/>
                  </a:schemeClr>
                </a:solidFill>
                <a:cs typeface="+mn-ea"/>
                <a:sym typeface="+mn-lt"/>
              </a:rPr>
              <a:t>便携式氧气瓶是民航飞机上使用频率最高的应急和急救设备，主要用于提供旅客和机组人员以急救为目的的用氧或人员移动时的补充用氧。温度20摄氏度且氧气瓶压力为1800磅/平方英寸时，氧气瓶的自由氧容量分为120升和311升两种型号，低流量2升/分钟，高流量4升/分钟。</a:t>
            </a:r>
            <a:endParaRPr lang="zh-CN" altLang="en-US" sz="2400" dirty="0">
              <a:solidFill>
                <a:schemeClr val="tx1">
                  <a:lumMod val="50000"/>
                  <a:lumOff val="50000"/>
                </a:schemeClr>
              </a:solidFill>
              <a:cs typeface="+mn-ea"/>
              <a:sym typeface="+mn-lt"/>
            </a:endParaRPr>
          </a:p>
          <a:p>
            <a:pPr lvl="0" algn="l">
              <a:lnSpc>
                <a:spcPct val="150000"/>
              </a:lnSpc>
              <a:buClrTx/>
              <a:buSzTx/>
              <a:buFontTx/>
            </a:pPr>
            <a:r>
              <a:rPr lang="en-US" altLang="zh-CN" sz="2400" dirty="0">
                <a:solidFill>
                  <a:schemeClr val="tx1">
                    <a:lumMod val="50000"/>
                    <a:lumOff val="50000"/>
                  </a:schemeClr>
                </a:solidFill>
                <a:cs typeface="+mn-ea"/>
                <a:sym typeface="+mn-lt"/>
              </a:rPr>
              <a:t>    </a:t>
            </a:r>
            <a:r>
              <a:rPr lang="zh-CN" altLang="en-US" sz="2400" dirty="0">
                <a:solidFill>
                  <a:schemeClr val="tx1">
                    <a:lumMod val="50000"/>
                    <a:lumOff val="50000"/>
                  </a:schemeClr>
                </a:solidFill>
                <a:cs typeface="+mn-ea"/>
                <a:sym typeface="+mn-lt"/>
              </a:rPr>
              <a:t>每一个氧气瓶都是一个独立的氧气系统，一般储藏在客舱最前排或最后排的储藏应急设备的行李架上，也有部分飞机会放在头等舱或后舱的最后一排座椅储藏柜里，在储藏区与外面都有明显的应急设备标识</a:t>
            </a:r>
            <a:r>
              <a:rPr lang="zh-CN" altLang="en-US" sz="2400" dirty="0">
                <a:solidFill>
                  <a:schemeClr val="tx1">
                    <a:lumMod val="65000"/>
                    <a:lumOff val="35000"/>
                  </a:schemeClr>
                </a:solidFill>
                <a:cs typeface="+mn-ea"/>
                <a:sym typeface="+mn-lt"/>
              </a:rPr>
              <a:t>。</a:t>
            </a:r>
            <a:endParaRPr lang="zh-CN" altLang="en-US" sz="2400" dirty="0">
              <a:solidFill>
                <a:schemeClr val="tx1">
                  <a:lumMod val="65000"/>
                  <a:lumOff val="35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氧气瓶</a:t>
            </a:r>
            <a:endParaRPr lang="zh-CN" altLang="en-US" sz="3600" dirty="0">
              <a:solidFill>
                <a:schemeClr val="bg2">
                  <a:lumMod val="50000"/>
                </a:schemeClr>
              </a:solidFill>
              <a:cs typeface="+mn-ea"/>
              <a:sym typeface="+mn-lt"/>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5077460"/>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使用方法</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取出密封包装的氧气面罩，将塑料管插头与选择的流量口衔接；</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打开氧气面罩，提起金属条使其形成开放的口袋状；</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逆时针方向旋转打开氧气瓶阀门并观察是否有氧气注入；</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把带子套在头上；</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将金属条卡在鼻梁上；</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调整面罩下沿罩住下颚；</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使面罩与鼻子和脸颊相吻合；</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监控氧气流量。</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氧气瓶</a:t>
            </a:r>
            <a:endParaRPr lang="zh-CN" altLang="en-US" sz="3600" dirty="0">
              <a:solidFill>
                <a:schemeClr val="bg2">
                  <a:lumMod val="50000"/>
                </a:schemeClr>
              </a:solidFill>
              <a:cs typeface="+mn-ea"/>
              <a:sym typeface="+mn-lt"/>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593090" y="1184910"/>
            <a:ext cx="11598910" cy="4523105"/>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注意事项</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不要摔或者撞氧气瓶；</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使用前，擦掉口红和润肤油，避免氧气与浓重的油脂接触；</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使用氧气设备时，禁止吸烟，4 米周围无火源；</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肺气肿患者使用低流量；</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当压力指针为500磅/英寸时，应停止使用，以便再次充气；</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当“系好安全带”指示灯亮时，应使用背带将便携式氧气瓶固定在座椅扶手或支架上;</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将氧气瓶使用情况填入《客舱维修记录本》，并及时报告机长。</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氧气瓶</a:t>
            </a:r>
            <a:endParaRPr lang="zh-CN" altLang="en-US" sz="3600" dirty="0">
              <a:solidFill>
                <a:schemeClr val="bg2">
                  <a:lumMod val="50000"/>
                </a:schemeClr>
              </a:solidFill>
              <a:cs typeface="+mn-ea"/>
              <a:sym typeface="+mn-lt"/>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3415030"/>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航前检查方法</a:t>
            </a:r>
            <a:endParaRPr sz="2400"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乘务员应对责任区域内的氧气瓶按照手册要求进行严格认真检查，标准是：</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在指定位置并固定好；</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在有效期内；</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压力指针在规定区域 (红色区域) ，“开关活门”在“关”位；</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与之配套的密封包装的氧气面罩与氧气瓶放在一起。</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氧气瓶</a:t>
            </a:r>
            <a:endParaRPr lang="zh-CN" altLang="en-US" sz="3600" dirty="0">
              <a:solidFill>
                <a:schemeClr val="bg2">
                  <a:lumMod val="50000"/>
                </a:schemeClr>
              </a:solidFill>
              <a:cs typeface="+mn-ea"/>
              <a:sym typeface="+mn-lt"/>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990074"/>
            <a:ext cx="11288380" cy="5631180"/>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dirty="0">
                <a:solidFill>
                  <a:schemeClr val="bg2">
                    <a:lumMod val="50000"/>
                  </a:schemeClr>
                </a:solidFill>
                <a:cs typeface="+mn-ea"/>
                <a:sym typeface="+mn-lt"/>
              </a:rPr>
              <a:t>灭火瓶是一种便携式灭火工具。飞机上有易燃物、高温区和起火点，因此存在着起火的风险。飞机着火时，延误灭火会导致机上人员窒息，甚至烧坏发动机、引爆邮箱，直接导致机毁人亡。因此，现代民航飞机上配备各种灭火设备，及早发现并消灭火灾隐患，防止意外发生。民航飞机上通常配备水灭火瓶和海伦灭火瓶两类灭火瓶。</a:t>
            </a:r>
            <a:endParaRPr sz="2400" dirty="0">
              <a:solidFill>
                <a:schemeClr val="bg2">
                  <a:lumMod val="50000"/>
                </a:schemeClr>
              </a:solidFill>
              <a:cs typeface="+mn-ea"/>
              <a:sym typeface="+mn-lt"/>
            </a:endParaRPr>
          </a:p>
          <a:p>
            <a:pPr lvl="0" algn="l">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火灾的种类</a:t>
            </a:r>
            <a:endParaRPr sz="2400" b="1" dirty="0">
              <a:solidFill>
                <a:schemeClr val="bg2">
                  <a:lumMod val="50000"/>
                </a:schemeClr>
              </a:solidFill>
              <a:cs typeface="+mn-ea"/>
              <a:sym typeface="+mn-lt"/>
            </a:endParaRPr>
          </a:p>
          <a:p>
            <a:pPr lvl="0" algn="l">
              <a:lnSpc>
                <a:spcPct val="150000"/>
              </a:lnSpc>
              <a:buClrTx/>
              <a:buSzTx/>
              <a:buFontTx/>
            </a:pPr>
            <a:r>
              <a:rPr sz="2400" dirty="0">
                <a:solidFill>
                  <a:schemeClr val="bg2">
                    <a:lumMod val="50000"/>
                  </a:schemeClr>
                </a:solidFill>
                <a:cs typeface="+mn-ea"/>
                <a:sym typeface="+mn-lt"/>
              </a:rPr>
              <a:t>A 类：可燃烧的物质，如织物、纸、木、塑料、橡胶等；</a:t>
            </a:r>
            <a:endParaRPr sz="2400" dirty="0">
              <a:solidFill>
                <a:schemeClr val="bg2">
                  <a:lumMod val="50000"/>
                </a:schemeClr>
              </a:solidFill>
              <a:cs typeface="+mn-ea"/>
              <a:sym typeface="+mn-lt"/>
            </a:endParaRPr>
          </a:p>
          <a:p>
            <a:pPr lvl="0" algn="l">
              <a:lnSpc>
                <a:spcPct val="150000"/>
              </a:lnSpc>
              <a:buClrTx/>
              <a:buSzTx/>
              <a:buFontTx/>
            </a:pPr>
            <a:r>
              <a:rPr sz="2400" dirty="0">
                <a:solidFill>
                  <a:schemeClr val="bg2">
                    <a:lumMod val="50000"/>
                  </a:schemeClr>
                </a:solidFill>
                <a:cs typeface="+mn-ea"/>
                <a:sym typeface="+mn-lt"/>
              </a:rPr>
              <a:t>B 类：易燃的液体、油脂等；</a:t>
            </a:r>
            <a:endParaRPr sz="2400" dirty="0">
              <a:solidFill>
                <a:schemeClr val="bg2">
                  <a:lumMod val="50000"/>
                </a:schemeClr>
              </a:solidFill>
              <a:cs typeface="+mn-ea"/>
              <a:sym typeface="+mn-lt"/>
            </a:endParaRPr>
          </a:p>
          <a:p>
            <a:pPr lvl="0" algn="l">
              <a:lnSpc>
                <a:spcPct val="150000"/>
              </a:lnSpc>
              <a:buClrTx/>
              <a:buSzTx/>
              <a:buFontTx/>
            </a:pPr>
            <a:r>
              <a:rPr sz="2400" dirty="0">
                <a:solidFill>
                  <a:schemeClr val="bg2">
                    <a:lumMod val="50000"/>
                  </a:schemeClr>
                </a:solidFill>
                <a:cs typeface="+mn-ea"/>
                <a:sym typeface="+mn-lt"/>
              </a:rPr>
              <a:t>C 类：电器设备失火；</a:t>
            </a:r>
            <a:endParaRPr sz="2400" dirty="0">
              <a:solidFill>
                <a:schemeClr val="bg2">
                  <a:lumMod val="50000"/>
                </a:schemeClr>
              </a:solidFill>
              <a:cs typeface="+mn-ea"/>
              <a:sym typeface="+mn-lt"/>
            </a:endParaRPr>
          </a:p>
          <a:p>
            <a:pPr lvl="0" algn="l">
              <a:lnSpc>
                <a:spcPct val="150000"/>
              </a:lnSpc>
              <a:buClrTx/>
              <a:buSzTx/>
              <a:buFontTx/>
            </a:pPr>
            <a:r>
              <a:rPr sz="2400" dirty="0">
                <a:solidFill>
                  <a:schemeClr val="bg2">
                    <a:lumMod val="50000"/>
                  </a:schemeClr>
                </a:solidFill>
                <a:cs typeface="+mn-ea"/>
                <a:sym typeface="+mn-lt"/>
              </a:rPr>
              <a:t>D 类：易燃的固体，如镁、钛、钠等。</a:t>
            </a:r>
            <a:endParaRPr sz="2400" dirty="0">
              <a:solidFill>
                <a:schemeClr val="bg2">
                  <a:lumMod val="50000"/>
                </a:schemeClr>
              </a:solidFill>
              <a:cs typeface="+mn-ea"/>
              <a:sym typeface="+mn-lt"/>
            </a:endParaRPr>
          </a:p>
        </p:txBody>
      </p:sp>
      <p:sp>
        <p:nvSpPr>
          <p:cNvPr id="4" name="文本框 3"/>
          <p:cNvSpPr txBox="1"/>
          <p:nvPr/>
        </p:nvSpPr>
        <p:spPr>
          <a:xfrm>
            <a:off x="984885" y="135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灭火瓶</a:t>
            </a:r>
            <a:endParaRPr lang="zh-CN" altLang="en-US" sz="3600" dirty="0">
              <a:solidFill>
                <a:schemeClr val="bg2">
                  <a:lumMod val="50000"/>
                </a:schemeClr>
              </a:solidFill>
              <a:cs typeface="+mn-ea"/>
              <a:sym typeface="+mn-lt"/>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5077460"/>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使用方法</a:t>
            </a:r>
            <a:endParaRPr sz="2400"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    </a:t>
            </a:r>
            <a:r>
              <a:rPr sz="2400" b="1" dirty="0">
                <a:solidFill>
                  <a:schemeClr val="bg2">
                    <a:lumMod val="50000"/>
                  </a:schemeClr>
                </a:solidFill>
                <a:cs typeface="+mn-ea"/>
                <a:sym typeface="+mn-lt"/>
              </a:rPr>
              <a:t>水灭火瓶</a:t>
            </a:r>
            <a:r>
              <a:rPr sz="2400" dirty="0">
                <a:solidFill>
                  <a:schemeClr val="bg2">
                    <a:lumMod val="50000"/>
                  </a:schemeClr>
                </a:solidFill>
                <a:cs typeface="+mn-ea"/>
                <a:sym typeface="+mn-lt"/>
              </a:rPr>
              <a:t>仅适用于A类火警，如布类、纸张、纤维、橡胶和某些塑料等易燃物品，不能用于电气设备或油脂性物质的灭火，用于易燃液体会导致助燃，用于电器火警会导致严重的电击或致命。</a:t>
            </a:r>
            <a:endParaRPr sz="2400" dirty="0">
              <a:solidFill>
                <a:schemeClr val="bg2">
                  <a:lumMod val="50000"/>
                </a:schemeClr>
              </a:solidFill>
              <a:cs typeface="+mn-ea"/>
              <a:sym typeface="+mn-lt"/>
            </a:endParaRPr>
          </a:p>
          <a:p>
            <a:pPr lvl="0" algn="l">
              <a:lnSpc>
                <a:spcPct val="150000"/>
              </a:lnSpc>
              <a:buClrTx/>
              <a:buSzTx/>
              <a:buFontTx/>
            </a:pPr>
            <a:r>
              <a:rPr sz="2400" dirty="0">
                <a:solidFill>
                  <a:schemeClr val="bg2">
                    <a:lumMod val="50000"/>
                  </a:schemeClr>
                </a:solidFill>
                <a:cs typeface="+mn-ea"/>
                <a:sym typeface="+mn-lt"/>
              </a:rPr>
              <a:t>水灭火瓶的具体使用步骤如下</a:t>
            </a:r>
            <a:r>
              <a:rPr lang="zh-CN" sz="2400" dirty="0">
                <a:solidFill>
                  <a:schemeClr val="bg2">
                    <a:lumMod val="50000"/>
                  </a:schemeClr>
                </a:solidFill>
                <a:cs typeface="+mn-ea"/>
                <a:sym typeface="+mn-lt"/>
              </a:rPr>
              <a:t>：</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顺时针转动手柄至最大限度 (使二氧化碳气瓶充气) ；</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保持瓶体直立；</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距火源 2-3  米处 (如空间允许) ，喷口对准火源底部；</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拇指按压喷射开关，快速循环喷射。</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灭火瓶</a:t>
            </a:r>
            <a:endParaRPr lang="zh-CN" altLang="en-US" sz="3600" dirty="0">
              <a:solidFill>
                <a:schemeClr val="bg2">
                  <a:lumMod val="50000"/>
                </a:schemeClr>
              </a:solidFill>
              <a:cs typeface="+mn-ea"/>
              <a:sym typeface="+mn-lt"/>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5077460"/>
          </a:xfrm>
          <a:prstGeom prst="rect">
            <a:avLst/>
          </a:prstGeom>
          <a:noFill/>
          <a:ln>
            <a:noFill/>
          </a:ln>
        </p:spPr>
        <p:txBody>
          <a:bodyPr wrap="square" rtlCol="0">
            <a:spAutoFit/>
          </a:bodyPr>
          <a:lstStyle/>
          <a:p>
            <a:pPr>
              <a:lnSpc>
                <a:spcPct val="150000"/>
              </a:lnSpc>
              <a:buClrTx/>
              <a:buSzTx/>
              <a:buFontTx/>
            </a:pPr>
            <a:r>
              <a:rPr sz="2400" b="1" dirty="0">
                <a:solidFill>
                  <a:schemeClr val="bg2">
                    <a:lumMod val="50000"/>
                  </a:schemeClr>
                </a:solidFill>
                <a:cs typeface="+mn-ea"/>
                <a:sym typeface="+mn-lt"/>
              </a:rPr>
              <a:t>使用时间</a:t>
            </a:r>
            <a:r>
              <a:rPr lang="zh-CN" sz="2400" b="1" dirty="0">
                <a:solidFill>
                  <a:schemeClr val="bg2">
                    <a:lumMod val="50000"/>
                  </a:schemeClr>
                </a:solidFill>
                <a:cs typeface="+mn-ea"/>
                <a:sym typeface="+mn-lt"/>
              </a:rPr>
              <a:t>：</a:t>
            </a:r>
            <a:r>
              <a:rPr sz="2400" dirty="0">
                <a:solidFill>
                  <a:schemeClr val="bg2">
                    <a:lumMod val="50000"/>
                  </a:schemeClr>
                </a:solidFill>
                <a:cs typeface="+mn-ea"/>
                <a:sym typeface="+mn-lt"/>
              </a:rPr>
              <a:t>40 秒</a:t>
            </a:r>
            <a:endParaRPr sz="2400" dirty="0">
              <a:solidFill>
                <a:schemeClr val="bg2">
                  <a:lumMod val="50000"/>
                </a:schemeClr>
              </a:solidFill>
              <a:cs typeface="+mn-ea"/>
              <a:sym typeface="+mn-lt"/>
            </a:endParaRPr>
          </a:p>
          <a:p>
            <a:pPr>
              <a:lnSpc>
                <a:spcPct val="150000"/>
              </a:lnSpc>
              <a:buClrTx/>
              <a:buSzTx/>
              <a:buFontTx/>
            </a:pPr>
            <a:r>
              <a:rPr sz="2400" b="1" dirty="0">
                <a:solidFill>
                  <a:schemeClr val="bg2">
                    <a:lumMod val="50000"/>
                  </a:schemeClr>
                </a:solidFill>
                <a:cs typeface="+mn-ea"/>
                <a:sym typeface="+mn-lt"/>
              </a:rPr>
              <a:t>注意事项</a:t>
            </a:r>
            <a:endParaRPr sz="2400" b="1"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不适用油脂或电器类的失火；</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瓶体不能横卧或倒握；</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灭火剂中加有防冻剂，不可饮用。</a:t>
            </a:r>
            <a:endParaRPr sz="2400" dirty="0">
              <a:solidFill>
                <a:schemeClr val="bg2">
                  <a:lumMod val="50000"/>
                </a:schemeClr>
              </a:solidFill>
              <a:cs typeface="+mn-ea"/>
              <a:sym typeface="+mn-lt"/>
            </a:endParaRPr>
          </a:p>
          <a:p>
            <a:pPr>
              <a:lnSpc>
                <a:spcPct val="150000"/>
              </a:lnSpc>
              <a:buClrTx/>
              <a:buSzTx/>
              <a:buFontTx/>
            </a:pPr>
            <a:r>
              <a:rPr sz="2400" b="1" dirty="0">
                <a:solidFill>
                  <a:schemeClr val="bg2">
                    <a:lumMod val="50000"/>
                  </a:schemeClr>
                </a:solidFill>
                <a:cs typeface="+mn-ea"/>
                <a:sym typeface="+mn-lt"/>
              </a:rPr>
              <a:t>航前检查</a:t>
            </a:r>
            <a:endParaRPr sz="2400" b="1"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在指定位置并固定好；</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铅封完好，手柄上有可见的二氧化碳气瓶；</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在有效期内</a:t>
            </a:r>
            <a:r>
              <a:rPr lang="zh-CN" sz="2400" dirty="0">
                <a:solidFill>
                  <a:schemeClr val="bg2">
                    <a:lumMod val="50000"/>
                  </a:schemeClr>
                </a:solidFill>
                <a:cs typeface="+mn-ea"/>
                <a:sym typeface="+mn-lt"/>
              </a:rPr>
              <a:t>。</a:t>
            </a:r>
            <a:endParaRPr lang="zh-CN"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a:lnSpc>
                <a:spcPct val="150000"/>
              </a:lnSpc>
              <a:buClrTx/>
              <a:buSzTx/>
              <a:buFontTx/>
            </a:pPr>
            <a:r>
              <a:rPr lang="zh-CN" altLang="en-US" sz="3600" dirty="0">
                <a:solidFill>
                  <a:schemeClr val="bg2">
                    <a:lumMod val="50000"/>
                  </a:schemeClr>
                </a:solidFill>
                <a:cs typeface="+mn-ea"/>
                <a:sym typeface="+mn-lt"/>
              </a:rPr>
              <a:t>灭火瓶</a:t>
            </a:r>
            <a:endParaRPr lang="zh-CN" altLang="en-US" sz="3600" dirty="0">
              <a:solidFill>
                <a:schemeClr val="bg2">
                  <a:lumMod val="50000"/>
                </a:schemeClr>
              </a:solidFill>
              <a:cs typeface="+mn-ea"/>
              <a:sym typeface="+mn-lt"/>
            </a:endParaRPr>
          </a:p>
        </p:txBody>
      </p:sp>
      <p:sp>
        <p:nvSpPr>
          <p:cNvPr id="100" name="文本框 99"/>
          <p:cNvSpPr txBox="1"/>
          <p:nvPr/>
        </p:nvSpPr>
        <p:spPr>
          <a:xfrm>
            <a:off x="3556000" y="3244850"/>
            <a:ext cx="5080000" cy="368300"/>
          </a:xfrm>
          <a:prstGeom prst="rect">
            <a:avLst/>
          </a:prstGeom>
          <a:noFill/>
          <a:ln w="9525">
            <a:noFill/>
          </a:ln>
        </p:spPr>
        <p:txBody>
          <a:bodyPr>
            <a:spAutoFit/>
          </a:bodyPr>
          <a:p>
            <a:pPr indent="0"/>
            <a:r>
              <a:rPr lang="zh-CN" b="0">
                <a:solidFill>
                  <a:srgbClr val="000000"/>
                </a:solidFill>
                <a:ea typeface="宋体" panose="02010600030101010101" pitchFamily="2" charset="-122"/>
              </a:rPr>
              <a:t>注意事项</a:t>
            </a:r>
            <a:endParaRPr lang="zh-CN" altLang="en-US" b="0">
              <a:solidFill>
                <a:srgbClr val="000000"/>
              </a:solidFill>
              <a:ea typeface="宋体" panose="0201060003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990074"/>
            <a:ext cx="11288380" cy="3969385"/>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海伦灭火瓶</a:t>
            </a:r>
            <a:r>
              <a:rPr sz="2400" dirty="0">
                <a:solidFill>
                  <a:schemeClr val="bg2">
                    <a:lumMod val="50000"/>
                  </a:schemeClr>
                </a:solidFill>
                <a:cs typeface="+mn-ea"/>
                <a:sym typeface="+mn-lt"/>
              </a:rPr>
              <a:t>适用于任何类型的火灾，尤其是电气设备和燃油及油脂性物质灭火。适用的海伦灭火瓶应铅封完好，安全销在位，压力指示在绿区。</a:t>
            </a:r>
            <a:endParaRPr sz="2400" dirty="0">
              <a:solidFill>
                <a:schemeClr val="bg2">
                  <a:lumMod val="50000"/>
                </a:schemeClr>
              </a:solidFill>
              <a:cs typeface="+mn-ea"/>
              <a:sym typeface="+mn-lt"/>
            </a:endParaRPr>
          </a:p>
          <a:p>
            <a:pPr lvl="0" algn="l">
              <a:lnSpc>
                <a:spcPct val="150000"/>
              </a:lnSpc>
              <a:buClrTx/>
              <a:buSzTx/>
              <a:buFontTx/>
            </a:pPr>
            <a:r>
              <a:rPr sz="2400" dirty="0">
                <a:solidFill>
                  <a:schemeClr val="bg2">
                    <a:lumMod val="50000"/>
                  </a:schemeClr>
                </a:solidFill>
                <a:cs typeface="+mn-ea"/>
                <a:sym typeface="+mn-lt"/>
              </a:rPr>
              <a:t>海伦灭火瓶的具体使用步骤如下</a:t>
            </a:r>
            <a:r>
              <a:rPr lang="zh-CN" sz="2400" dirty="0">
                <a:solidFill>
                  <a:schemeClr val="bg2">
                    <a:lumMod val="50000"/>
                  </a:schemeClr>
                </a:solidFill>
                <a:cs typeface="+mn-ea"/>
                <a:sym typeface="+mn-lt"/>
              </a:rPr>
              <a:t>：</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拉出安全销；</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握紧手柄，拇指置于释放手柄，保持瓶体直立；</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距火源 2-3  米处 (如空间允许) ，喷口对准火源底部；</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拇指按压释放手柄，进行左右喷射。</a:t>
            </a:r>
            <a:endParaRPr sz="2400" dirty="0">
              <a:solidFill>
                <a:schemeClr val="bg2">
                  <a:lumMod val="50000"/>
                </a:schemeClr>
              </a:solidFill>
              <a:cs typeface="+mn-ea"/>
              <a:sym typeface="+mn-lt"/>
            </a:endParaRPr>
          </a:p>
        </p:txBody>
      </p:sp>
      <p:sp>
        <p:nvSpPr>
          <p:cNvPr id="4" name="文本框 3"/>
          <p:cNvSpPr txBox="1"/>
          <p:nvPr/>
        </p:nvSpPr>
        <p:spPr>
          <a:xfrm>
            <a:off x="984885" y="135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灭火瓶</a:t>
            </a:r>
            <a:endParaRPr lang="zh-CN" altLang="en-US" sz="3600" dirty="0">
              <a:solidFill>
                <a:schemeClr val="bg2">
                  <a:lumMod val="50000"/>
                </a:schemeClr>
              </a:solidFill>
              <a:cs typeface="+mn-ea"/>
              <a:sym typeface="+mn-lt"/>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4523105"/>
          </a:xfrm>
          <a:prstGeom prst="rect">
            <a:avLst/>
          </a:prstGeom>
          <a:noFill/>
          <a:ln>
            <a:noFill/>
          </a:ln>
        </p:spPr>
        <p:txBody>
          <a:bodyPr wrap="square" rtlCol="0">
            <a:spAutoFit/>
          </a:bodyPr>
          <a:lstStyle/>
          <a:p>
            <a:pPr lvl="0" algn="l">
              <a:lnSpc>
                <a:spcPct val="150000"/>
              </a:lnSpc>
              <a:buClrTx/>
              <a:buSzTx/>
              <a:buFontTx/>
            </a:pPr>
            <a:r>
              <a:rPr sz="2400" b="1" dirty="0">
                <a:solidFill>
                  <a:schemeClr val="bg2">
                    <a:lumMod val="50000"/>
                  </a:schemeClr>
                </a:solidFill>
                <a:cs typeface="+mn-ea"/>
                <a:sym typeface="+mn-lt"/>
              </a:rPr>
              <a:t>使用时间</a:t>
            </a:r>
            <a:r>
              <a:rPr lang="zh-CN" sz="2400" b="1" dirty="0">
                <a:solidFill>
                  <a:schemeClr val="bg2">
                    <a:lumMod val="50000"/>
                  </a:schemeClr>
                </a:solidFill>
                <a:cs typeface="+mn-ea"/>
                <a:sym typeface="+mn-lt"/>
              </a:rPr>
              <a:t>：</a:t>
            </a:r>
            <a:r>
              <a:rPr sz="2400" dirty="0">
                <a:solidFill>
                  <a:schemeClr val="bg2">
                    <a:lumMod val="50000"/>
                  </a:schemeClr>
                </a:solidFill>
                <a:cs typeface="+mn-ea"/>
                <a:sym typeface="+mn-lt"/>
              </a:rPr>
              <a:t>8- 10 秒</a:t>
            </a:r>
            <a:endParaRPr sz="2400" dirty="0">
              <a:solidFill>
                <a:schemeClr val="bg2">
                  <a:lumMod val="50000"/>
                </a:schemeClr>
              </a:solidFill>
              <a:cs typeface="+mn-ea"/>
              <a:sym typeface="+mn-lt"/>
            </a:endParaRPr>
          </a:p>
          <a:p>
            <a:pPr lvl="0" algn="l">
              <a:lnSpc>
                <a:spcPct val="150000"/>
              </a:lnSpc>
              <a:buClrTx/>
              <a:buSzTx/>
              <a:buFontTx/>
            </a:pPr>
            <a:r>
              <a:rPr sz="2400" b="1" dirty="0">
                <a:solidFill>
                  <a:schemeClr val="bg2">
                    <a:lumMod val="50000"/>
                  </a:schemeClr>
                </a:solidFill>
                <a:cs typeface="+mn-ea"/>
                <a:sym typeface="+mn-lt"/>
              </a:rPr>
              <a:t>注意事项</a:t>
            </a:r>
            <a:endParaRPr sz="2400" b="1"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使用时，开始火焰可能猛然增大，但随后火势减弱直至扑灭。</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避免对人喷射，以免造成窒息。</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距火源不宜过近，以免灭火剂吹散火源，蔓延火势。</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灭火剂渗透性较差，注意观察火警现场，以免复燃。</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如该灭火瓶在驾驶舱区域释放，所有机组人员必须迅速使用氧气面罩并选择 100%供氧。</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灭火瓶</a:t>
            </a:r>
            <a:endParaRPr lang="zh-CN" altLang="en-US" sz="3600" dirty="0">
              <a:solidFill>
                <a:schemeClr val="bg2">
                  <a:lumMod val="50000"/>
                </a:schemeClr>
              </a:solidFill>
              <a:cs typeface="+mn-ea"/>
              <a:sym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387040" y="1498709"/>
            <a:ext cx="11288380" cy="4707890"/>
          </a:xfrm>
          <a:prstGeom prst="rect">
            <a:avLst/>
          </a:prstGeom>
          <a:noFill/>
          <a:ln>
            <a:noFill/>
          </a:ln>
        </p:spPr>
        <p:txBody>
          <a:bodyPr wrap="square" rtlCol="0">
            <a:spAutoFit/>
          </a:bodyPr>
          <a:lstStyle/>
          <a:p>
            <a:pPr>
              <a:lnSpc>
                <a:spcPct val="150000"/>
              </a:lnSpc>
            </a:pPr>
            <a:r>
              <a:rPr lang="en-US" altLang="zh-CN" sz="2000" dirty="0">
                <a:solidFill>
                  <a:schemeClr val="bg2">
                    <a:lumMod val="50000"/>
                  </a:schemeClr>
                </a:solidFill>
                <a:cs typeface="+mn-ea"/>
                <a:sym typeface="+mn-lt"/>
              </a:rPr>
              <a:t>      </a:t>
            </a:r>
            <a:r>
              <a:rPr lang="zh-CN" altLang="en-US" sz="2000" dirty="0">
                <a:solidFill>
                  <a:schemeClr val="bg2">
                    <a:lumMod val="50000"/>
                  </a:schemeClr>
                </a:solidFill>
                <a:cs typeface="+mn-ea"/>
                <a:sym typeface="+mn-lt"/>
              </a:rPr>
              <a:t>行李架贯穿于整个客舱，根据机型的不同，可分布在客舱顶棚的左右两侧及 中央部位，主要用于放置旅客行李、毛毯、枕头和应急物品等。</a:t>
            </a:r>
            <a:endParaRPr lang="zh-CN" altLang="en-US" sz="2000" dirty="0">
              <a:solidFill>
                <a:schemeClr val="bg2">
                  <a:lumMod val="50000"/>
                </a:schemeClr>
              </a:solidFill>
              <a:cs typeface="+mn-ea"/>
              <a:sym typeface="+mn-lt"/>
            </a:endParaRPr>
          </a:p>
          <a:p>
            <a:pPr>
              <a:lnSpc>
                <a:spcPct val="150000"/>
              </a:lnSpc>
            </a:pPr>
            <a:r>
              <a:rPr lang="zh-CN" altLang="en-US" sz="2000" dirty="0">
                <a:solidFill>
                  <a:schemeClr val="bg2">
                    <a:lumMod val="50000"/>
                  </a:schemeClr>
                </a:solidFill>
                <a:cs typeface="+mn-ea"/>
                <a:sym typeface="+mn-lt"/>
              </a:rPr>
              <a:t>行李架分为下拉式和上翻式两种。其中部有一组锁扣，盖板锁扣外连接一个 开启手柄。向外扳动开启手柄可以打开行李架，进而可以放入行李物品。在关闭 行李架时，需确认行李架关闭扣好。</a:t>
            </a:r>
            <a:endParaRPr lang="zh-CN" altLang="en-US" sz="2000" dirty="0">
              <a:solidFill>
                <a:schemeClr val="bg2">
                  <a:lumMod val="50000"/>
                </a:schemeClr>
              </a:solidFill>
              <a:cs typeface="+mn-ea"/>
              <a:sym typeface="+mn-lt"/>
            </a:endParaRPr>
          </a:p>
          <a:p>
            <a:pPr>
              <a:lnSpc>
                <a:spcPct val="150000"/>
              </a:lnSpc>
            </a:pPr>
            <a:r>
              <a:rPr lang="zh-CN" altLang="en-US" sz="2000" b="1" dirty="0">
                <a:solidFill>
                  <a:schemeClr val="bg2">
                    <a:lumMod val="50000"/>
                  </a:schemeClr>
                </a:solidFill>
                <a:cs typeface="+mn-ea"/>
                <a:sym typeface="+mn-lt"/>
              </a:rPr>
              <a:t>注意事项：</a:t>
            </a:r>
            <a:endParaRPr lang="zh-CN" altLang="en-US" sz="2000" b="1" dirty="0">
              <a:solidFill>
                <a:schemeClr val="bg2">
                  <a:lumMod val="50000"/>
                </a:schemeClr>
              </a:solidFill>
              <a:cs typeface="+mn-ea"/>
              <a:sym typeface="+mn-lt"/>
            </a:endParaRPr>
          </a:p>
          <a:p>
            <a:pPr marL="457200" indent="-457200">
              <a:lnSpc>
                <a:spcPct val="150000"/>
              </a:lnSpc>
              <a:buFont typeface="+mj-lt"/>
              <a:buAutoNum type="arabicPeriod"/>
            </a:pPr>
            <a:r>
              <a:rPr lang="zh-CN" altLang="en-US" sz="2000" dirty="0">
                <a:solidFill>
                  <a:schemeClr val="bg2">
                    <a:lumMod val="50000"/>
                  </a:schemeClr>
                </a:solidFill>
                <a:cs typeface="+mn-ea"/>
                <a:sym typeface="+mn-lt"/>
              </a:rPr>
              <a:t>行李架上有标牌注明最大承受量。所放物品重量不得超过载荷限制。</a:t>
            </a:r>
            <a:endParaRPr lang="zh-CN" altLang="en-US" sz="2000" dirty="0">
              <a:solidFill>
                <a:schemeClr val="bg2">
                  <a:lumMod val="50000"/>
                </a:schemeClr>
              </a:solidFill>
              <a:cs typeface="+mn-ea"/>
              <a:sym typeface="+mn-lt"/>
            </a:endParaRPr>
          </a:p>
          <a:p>
            <a:pPr marL="457200" indent="-457200">
              <a:lnSpc>
                <a:spcPct val="150000"/>
              </a:lnSpc>
              <a:buFont typeface="+mj-lt"/>
              <a:buAutoNum type="arabicPeriod"/>
            </a:pPr>
            <a:r>
              <a:rPr lang="zh-CN" altLang="en-US" sz="2000" dirty="0">
                <a:solidFill>
                  <a:schemeClr val="bg2">
                    <a:lumMod val="50000"/>
                  </a:schemeClr>
                </a:solidFill>
                <a:cs typeface="+mn-ea"/>
                <a:sym typeface="+mn-lt"/>
              </a:rPr>
              <a:t>不可放置饮料等可泄露物品。</a:t>
            </a:r>
            <a:endParaRPr lang="zh-CN" altLang="en-US" sz="2000" dirty="0">
              <a:solidFill>
                <a:schemeClr val="bg2">
                  <a:lumMod val="50000"/>
                </a:schemeClr>
              </a:solidFill>
              <a:cs typeface="+mn-ea"/>
              <a:sym typeface="+mn-lt"/>
            </a:endParaRPr>
          </a:p>
          <a:p>
            <a:pPr marL="457200" indent="-457200">
              <a:lnSpc>
                <a:spcPct val="150000"/>
              </a:lnSpc>
              <a:buFont typeface="+mj-lt"/>
              <a:buAutoNum type="arabicPeriod"/>
            </a:pPr>
            <a:r>
              <a:rPr lang="zh-CN" altLang="en-US" sz="2000" dirty="0">
                <a:solidFill>
                  <a:schemeClr val="bg2">
                    <a:lumMod val="50000"/>
                  </a:schemeClr>
                </a:solidFill>
                <a:cs typeface="+mn-ea"/>
                <a:sym typeface="+mn-lt"/>
              </a:rPr>
              <a:t>摆放行李时，行李不可落放叠放。</a:t>
            </a:r>
            <a:endParaRPr lang="zh-CN" altLang="en-US" sz="2000" dirty="0">
              <a:solidFill>
                <a:schemeClr val="bg2">
                  <a:lumMod val="50000"/>
                </a:schemeClr>
              </a:solidFill>
              <a:cs typeface="+mn-ea"/>
              <a:sym typeface="+mn-lt"/>
            </a:endParaRPr>
          </a:p>
          <a:p>
            <a:pPr marL="457200" indent="-457200">
              <a:lnSpc>
                <a:spcPct val="150000"/>
              </a:lnSpc>
              <a:buFont typeface="+mj-lt"/>
              <a:buAutoNum type="arabicPeriod"/>
            </a:pPr>
            <a:r>
              <a:rPr lang="zh-CN" altLang="en-US" sz="2000" dirty="0">
                <a:solidFill>
                  <a:schemeClr val="bg2">
                    <a:lumMod val="50000"/>
                  </a:schemeClr>
                </a:solidFill>
                <a:cs typeface="+mn-ea"/>
                <a:sym typeface="+mn-lt"/>
              </a:rPr>
              <a:t>在飞机滑行、起飞、下降、着陆等飞行关键阶段，着陆后安全带指示灯 熄灭前，必须保持行李架关闭并锁定。</a:t>
            </a:r>
            <a:endParaRPr lang="zh-CN" altLang="en-US" sz="2000" dirty="0">
              <a:solidFill>
                <a:schemeClr val="bg2">
                  <a:lumMod val="50000"/>
                </a:schemeClr>
              </a:solidFill>
              <a:cs typeface="+mn-ea"/>
              <a:sym typeface="+mn-lt"/>
            </a:endParaRPr>
          </a:p>
        </p:txBody>
      </p:sp>
      <p:sp>
        <p:nvSpPr>
          <p:cNvPr id="2" name="矩形 1"/>
          <p:cNvSpPr/>
          <p:nvPr/>
        </p:nvSpPr>
        <p:spPr>
          <a:xfrm>
            <a:off x="730885" y="524510"/>
            <a:ext cx="8126730" cy="706755"/>
          </a:xfrm>
          <a:prstGeom prst="rect">
            <a:avLst/>
          </a:prstGeom>
        </p:spPr>
        <p:txBody>
          <a:bodyPr wrap="square">
            <a:spAutoFit/>
          </a:bodyPr>
          <a:p>
            <a:r>
              <a:rPr lang="zh-CN" altLang="en-US" sz="4000" dirty="0">
                <a:solidFill>
                  <a:schemeClr val="bg2">
                    <a:lumMod val="50000"/>
                  </a:schemeClr>
                </a:solidFill>
                <a:cs typeface="+mn-ea"/>
                <a:sym typeface="+mn-lt"/>
              </a:rPr>
              <a:t>行李架</a:t>
            </a:r>
            <a:endParaRPr lang="zh-CN" altLang="en-US" sz="4000" dirty="0">
              <a:solidFill>
                <a:schemeClr val="tx1">
                  <a:lumMod val="65000"/>
                  <a:lumOff val="35000"/>
                </a:schemeClr>
              </a:solidFill>
              <a:cs typeface="+mn-ea"/>
              <a:sym typeface="+mn-l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903605" y="1263015"/>
            <a:ext cx="8898255" cy="2861310"/>
          </a:xfrm>
          <a:prstGeom prst="rect">
            <a:avLst/>
          </a:prstGeom>
          <a:noFill/>
          <a:ln>
            <a:noFill/>
          </a:ln>
        </p:spPr>
        <p:txBody>
          <a:bodyPr wrap="square" rtlCol="0">
            <a:spAutoFit/>
          </a:bodyPr>
          <a:lstStyle/>
          <a:p>
            <a:pPr>
              <a:lnSpc>
                <a:spcPct val="150000"/>
              </a:lnSpc>
              <a:buClrTx/>
              <a:buSzTx/>
              <a:buFontTx/>
            </a:pPr>
            <a:r>
              <a:rPr lang="en-US" sz="2400" dirty="0">
                <a:solidFill>
                  <a:schemeClr val="bg2">
                    <a:lumMod val="50000"/>
                  </a:schemeClr>
                </a:solidFill>
                <a:cs typeface="+mn-ea"/>
                <a:sym typeface="+mn-lt"/>
              </a:rPr>
              <a:t>    </a:t>
            </a:r>
            <a:r>
              <a:rPr sz="2400" b="1" dirty="0">
                <a:solidFill>
                  <a:schemeClr val="bg2">
                    <a:lumMod val="50000"/>
                  </a:schemeClr>
                </a:solidFill>
                <a:cs typeface="+mn-ea"/>
                <a:sym typeface="+mn-lt"/>
              </a:rPr>
              <a:t>航前检查</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在指定位置并固定好；</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安全销穿过携带手柄和触发器的位置,铅封完好；</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在有效期内;</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压力指针在绿区。</a:t>
            </a:r>
            <a:endParaRPr sz="2400" dirty="0">
              <a:solidFill>
                <a:schemeClr val="bg2">
                  <a:lumMod val="50000"/>
                </a:schemeClr>
              </a:solidFill>
              <a:cs typeface="+mn-ea"/>
              <a:sym typeface="+mn-lt"/>
            </a:endParaRPr>
          </a:p>
        </p:txBody>
      </p:sp>
      <p:sp>
        <p:nvSpPr>
          <p:cNvPr id="4" name="文本框 3"/>
          <p:cNvSpPr txBox="1"/>
          <p:nvPr/>
        </p:nvSpPr>
        <p:spPr>
          <a:xfrm>
            <a:off x="1160780" y="262890"/>
            <a:ext cx="9074785" cy="922020"/>
          </a:xfrm>
          <a:prstGeom prst="rect">
            <a:avLst/>
          </a:prstGeom>
          <a:noFill/>
        </p:spPr>
        <p:txBody>
          <a:bodyPr wrap="square" rtlCol="0">
            <a:spAutoFit/>
          </a:bodyPr>
          <a:p>
            <a:pPr>
              <a:lnSpc>
                <a:spcPct val="150000"/>
              </a:lnSpc>
              <a:buClrTx/>
              <a:buSzTx/>
              <a:buFontTx/>
            </a:pPr>
            <a:r>
              <a:rPr lang="zh-CN" altLang="en-US" sz="3600" dirty="0">
                <a:solidFill>
                  <a:schemeClr val="bg2">
                    <a:lumMod val="50000"/>
                  </a:schemeClr>
                </a:solidFill>
                <a:cs typeface="+mn-ea"/>
                <a:sym typeface="+mn-lt"/>
              </a:rPr>
              <a:t>灭火瓶</a:t>
            </a:r>
            <a:endParaRPr lang="zh-CN" altLang="en-US" sz="3600" dirty="0">
              <a:solidFill>
                <a:schemeClr val="bg2">
                  <a:lumMod val="50000"/>
                </a:schemeClr>
              </a:solidFill>
              <a:cs typeface="+mn-ea"/>
              <a:sym typeface="+mn-lt"/>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990074"/>
            <a:ext cx="11288380" cy="2861310"/>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定义</a:t>
            </a:r>
            <a:endParaRPr lang="en-US" sz="2400" b="1"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防烟面罩，又称防护式呼吸装置 (PBE) 。防烟面罩提供灭火者至少15分钟可呼吸的环境以便能有效地灭火，同时又避免吸入有毒气体及烟雾。防烟面罩存放于灭火瓶附近，为真空独立包装。</a:t>
            </a:r>
            <a:endParaRPr sz="2400" dirty="0">
              <a:solidFill>
                <a:schemeClr val="bg2">
                  <a:lumMod val="50000"/>
                </a:schemeClr>
              </a:solidFill>
              <a:cs typeface="+mn-ea"/>
              <a:sym typeface="+mn-lt"/>
            </a:endParaRPr>
          </a:p>
          <a:p>
            <a:pPr lvl="0" algn="l">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注：PBE  (Protective Breathing Equipment)</a:t>
            </a:r>
            <a:endParaRPr sz="2400" b="1" dirty="0">
              <a:solidFill>
                <a:schemeClr val="bg2">
                  <a:lumMod val="50000"/>
                </a:schemeClr>
              </a:solidFill>
              <a:cs typeface="+mn-ea"/>
              <a:sym typeface="+mn-lt"/>
            </a:endParaRPr>
          </a:p>
        </p:txBody>
      </p:sp>
      <p:sp>
        <p:nvSpPr>
          <p:cNvPr id="4" name="文本框 3"/>
          <p:cNvSpPr txBox="1"/>
          <p:nvPr/>
        </p:nvSpPr>
        <p:spPr>
          <a:xfrm>
            <a:off x="984885" y="135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tx1">
                    <a:lumMod val="65000"/>
                    <a:lumOff val="35000"/>
                  </a:schemeClr>
                </a:solidFill>
                <a:cs typeface="+mn-ea"/>
                <a:sym typeface="+mn-lt"/>
              </a:rPr>
              <a:t>防烟面罩</a:t>
            </a:r>
            <a:endParaRPr lang="zh-CN" altLang="en-US" sz="3600" dirty="0">
              <a:solidFill>
                <a:schemeClr val="tx1">
                  <a:lumMod val="65000"/>
                  <a:lumOff val="35000"/>
                </a:schemeClr>
              </a:solidFill>
              <a:cs typeface="+mn-ea"/>
              <a:sym typeface="+mn-lt"/>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773755" y="1185019"/>
            <a:ext cx="11288380" cy="3415030"/>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使用方法</a:t>
            </a:r>
            <a:endParaRPr sz="2400" b="1"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撕开贮存盒内的真空包装；</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取出并拉开防烟面罩一侧的作用环；</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启动氧气装置，听到氧气流动声后方可使用；</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双手手掌相合插入橡皮颈口中撑开面罩；</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快速将面罩戴到头上，将头发放入罩内保证密封良好。</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防烟面罩</a:t>
            </a:r>
            <a:endParaRPr lang="zh-CN" altLang="en-US" sz="3600" dirty="0">
              <a:solidFill>
                <a:schemeClr val="bg2">
                  <a:lumMod val="50000"/>
                </a:schemeClr>
              </a:solidFill>
              <a:cs typeface="+mn-ea"/>
              <a:sym typeface="+mn-lt"/>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4523105"/>
          </a:xfrm>
          <a:prstGeom prst="rect">
            <a:avLst/>
          </a:prstGeom>
          <a:noFill/>
          <a:ln>
            <a:noFill/>
          </a:ln>
        </p:spPr>
        <p:txBody>
          <a:bodyPr wrap="square" rtlCol="0">
            <a:spAutoFit/>
          </a:bodyPr>
          <a:lstStyle/>
          <a:p>
            <a:pPr>
              <a:lnSpc>
                <a:spcPct val="150000"/>
              </a:lnSpc>
              <a:buClrTx/>
              <a:buSzTx/>
              <a:buFontTx/>
            </a:pPr>
            <a:r>
              <a:rPr sz="2400" b="1" dirty="0">
                <a:solidFill>
                  <a:schemeClr val="bg2">
                    <a:lumMod val="50000"/>
                  </a:schemeClr>
                </a:solidFill>
                <a:cs typeface="+mn-ea"/>
                <a:sym typeface="+mn-lt"/>
              </a:rPr>
              <a:t>使用时间</a:t>
            </a:r>
            <a:r>
              <a:rPr lang="zh-CN" sz="2400" dirty="0">
                <a:solidFill>
                  <a:schemeClr val="bg2">
                    <a:lumMod val="50000"/>
                  </a:schemeClr>
                </a:solidFill>
                <a:cs typeface="+mn-ea"/>
                <a:sym typeface="+mn-lt"/>
              </a:rPr>
              <a:t>：</a:t>
            </a:r>
            <a:r>
              <a:rPr sz="2400" dirty="0">
                <a:solidFill>
                  <a:schemeClr val="bg2">
                    <a:lumMod val="50000"/>
                  </a:schemeClr>
                </a:solidFill>
                <a:cs typeface="+mn-ea"/>
                <a:sym typeface="+mn-lt"/>
              </a:rPr>
              <a:t>15分钟</a:t>
            </a:r>
            <a:endParaRPr sz="2400" dirty="0">
              <a:solidFill>
                <a:schemeClr val="bg2">
                  <a:lumMod val="50000"/>
                </a:schemeClr>
              </a:solidFill>
              <a:cs typeface="+mn-ea"/>
              <a:sym typeface="+mn-lt"/>
            </a:endParaRPr>
          </a:p>
          <a:p>
            <a:pPr>
              <a:lnSpc>
                <a:spcPct val="150000"/>
              </a:lnSpc>
              <a:buClrTx/>
              <a:buSzTx/>
              <a:buFontTx/>
            </a:pPr>
            <a:r>
              <a:rPr sz="2400" b="1" dirty="0">
                <a:solidFill>
                  <a:schemeClr val="bg2">
                    <a:lumMod val="50000"/>
                  </a:schemeClr>
                </a:solidFill>
                <a:cs typeface="+mn-ea"/>
                <a:sym typeface="+mn-lt"/>
              </a:rPr>
              <a:t>注意事项</a:t>
            </a:r>
            <a:r>
              <a:rPr lang="zh-CN" sz="2400" b="1" dirty="0">
                <a:solidFill>
                  <a:schemeClr val="bg2">
                    <a:lumMod val="50000"/>
                  </a:schemeClr>
                </a:solidFill>
                <a:cs typeface="+mn-ea"/>
                <a:sym typeface="+mn-lt"/>
              </a:rPr>
              <a:t>：</a:t>
            </a:r>
            <a:endParaRPr sz="2400" b="1"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在非烟区穿戴和取下；</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头发完全放入密封圈；</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防烟面罩为非隔音效果设计，以能够使用内话机或手持话筒广播或面对 面交谈。</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氧气流动声变小或终止时，表示系统供氧停止，应迅速离开火警区域， 取下面罩，拍掉头发上残留的氧气。</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防烟面罩不得接触油、油脂或含汽油的润滑剂，否则可能引发火警。</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a:lnSpc>
                <a:spcPct val="150000"/>
              </a:lnSpc>
              <a:buClrTx/>
              <a:buSzTx/>
              <a:buFontTx/>
            </a:pPr>
            <a:r>
              <a:rPr lang="zh-CN" altLang="en-US" sz="3600" dirty="0">
                <a:solidFill>
                  <a:schemeClr val="bg2">
                    <a:lumMod val="50000"/>
                  </a:schemeClr>
                </a:solidFill>
                <a:cs typeface="+mn-ea"/>
                <a:sym typeface="+mn-lt"/>
              </a:rPr>
              <a:t>防烟面罩</a:t>
            </a:r>
            <a:endParaRPr lang="zh-CN" altLang="en-US" sz="3600" dirty="0">
              <a:solidFill>
                <a:schemeClr val="bg2">
                  <a:lumMod val="50000"/>
                </a:schemeClr>
              </a:solidFill>
              <a:cs typeface="+mn-ea"/>
              <a:sym typeface="+mn-lt"/>
            </a:endParaRPr>
          </a:p>
        </p:txBody>
      </p:sp>
      <p:pic>
        <p:nvPicPr>
          <p:cNvPr id="-2147482569" name="图片 -2147482570" descr="W020170111627905551263"/>
          <p:cNvPicPr>
            <a:picLocks noChangeAspect="1"/>
          </p:cNvPicPr>
          <p:nvPr>
            <p:custDataLst>
              <p:tags r:id="rId5"/>
            </p:custDataLst>
          </p:nvPr>
        </p:nvPicPr>
        <p:blipFill>
          <a:blip r:embed="rId6"/>
          <a:stretch>
            <a:fillRect/>
          </a:stretch>
        </p:blipFill>
        <p:spPr>
          <a:xfrm>
            <a:off x="6840855" y="420688"/>
            <a:ext cx="3467100" cy="2597785"/>
          </a:xfrm>
          <a:prstGeom prst="rect">
            <a:avLst/>
          </a:prstGeom>
          <a:noFill/>
          <a:ln w="9525">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903295" y="1379964"/>
            <a:ext cx="11288380" cy="2306955"/>
          </a:xfrm>
          <a:prstGeom prst="rect">
            <a:avLst/>
          </a:prstGeom>
          <a:noFill/>
          <a:ln>
            <a:noFill/>
          </a:ln>
        </p:spPr>
        <p:txBody>
          <a:bodyPr wrap="square" rtlCol="0">
            <a:spAutoFit/>
          </a:bodyPr>
          <a:lstStyle/>
          <a:p>
            <a:pPr>
              <a:lnSpc>
                <a:spcPct val="150000"/>
              </a:lnSpc>
              <a:buClrTx/>
              <a:buSzTx/>
              <a:buFontTx/>
            </a:pPr>
            <a:r>
              <a:rPr lang="en-US" sz="2400" dirty="0">
                <a:solidFill>
                  <a:schemeClr val="bg2">
                    <a:lumMod val="50000"/>
                  </a:schemeClr>
                </a:solidFill>
                <a:cs typeface="+mn-ea"/>
                <a:sym typeface="+mn-lt"/>
              </a:rPr>
              <a:t>    </a:t>
            </a:r>
            <a:r>
              <a:rPr sz="2400" b="1" dirty="0">
                <a:solidFill>
                  <a:schemeClr val="bg2">
                    <a:lumMod val="50000"/>
                  </a:schemeClr>
                </a:solidFill>
                <a:cs typeface="+mn-ea"/>
                <a:sym typeface="+mn-lt"/>
              </a:rPr>
              <a:t>航前检查</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在指定位置并固定好；</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困扎带完整；</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数量正确。</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a:lnSpc>
                <a:spcPct val="150000"/>
              </a:lnSpc>
              <a:buClrTx/>
              <a:buSzTx/>
              <a:buFontTx/>
            </a:pPr>
            <a:r>
              <a:rPr lang="zh-CN" altLang="en-US" sz="3600" dirty="0">
                <a:solidFill>
                  <a:schemeClr val="bg2">
                    <a:lumMod val="50000"/>
                  </a:schemeClr>
                </a:solidFill>
                <a:cs typeface="+mn-ea"/>
                <a:sym typeface="+mn-lt"/>
              </a:rPr>
              <a:t>防烟面罩</a:t>
            </a:r>
            <a:endParaRPr lang="zh-CN" altLang="en-US" sz="3600" dirty="0">
              <a:solidFill>
                <a:schemeClr val="bg2">
                  <a:lumMod val="50000"/>
                </a:schemeClr>
              </a:solidFill>
              <a:cs typeface="+mn-ea"/>
              <a:sym typeface="+mn-lt"/>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2306955"/>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定义</a:t>
            </a:r>
            <a:endParaRPr sz="2400" b="1" dirty="0">
              <a:solidFill>
                <a:schemeClr val="bg2">
                  <a:lumMod val="50000"/>
                </a:schemeClr>
              </a:solidFill>
              <a:cs typeface="+mn-ea"/>
              <a:sym typeface="+mn-lt"/>
            </a:endParaRPr>
          </a:p>
          <a:p>
            <a:pPr lvl="0" algn="l">
              <a:lnSpc>
                <a:spcPct val="150000"/>
              </a:lnSpc>
              <a:buClrTx/>
              <a:buSzTx/>
              <a:buFontTx/>
            </a:pPr>
            <a:r>
              <a:rPr lang="en-US" sz="2400" b="1" dirty="0">
                <a:solidFill>
                  <a:schemeClr val="bg2">
                    <a:lumMod val="50000"/>
                  </a:schemeClr>
                </a:solidFill>
                <a:cs typeface="+mn-ea"/>
                <a:sym typeface="+mn-lt"/>
              </a:rPr>
              <a:t>    </a:t>
            </a:r>
            <a:r>
              <a:rPr sz="2400" dirty="0">
                <a:solidFill>
                  <a:schemeClr val="bg2">
                    <a:lumMod val="50000"/>
                  </a:schemeClr>
                </a:solidFill>
                <a:cs typeface="+mn-ea"/>
                <a:sym typeface="+mn-lt"/>
              </a:rPr>
              <a:t>应急发报机是自浮式双频率电台，电台发射频率为民用 121.5MHZ 和军用  243MHZ 的调频无线电信号。紧急情况发生后，将发报机扔入海水或者水里便自 动开始工作，使用时间为 48 小时。</a:t>
            </a:r>
            <a:endParaRPr sz="2400" dirty="0">
              <a:solidFill>
                <a:schemeClr val="bg2">
                  <a:lumMod val="50000"/>
                </a:schemeClr>
              </a:solidFill>
              <a:cs typeface="+mn-ea"/>
              <a:sym typeface="+mn-lt"/>
            </a:endParaRPr>
          </a:p>
        </p:txBody>
      </p:sp>
      <p:sp>
        <p:nvSpPr>
          <p:cNvPr id="4" name="文本框 3"/>
          <p:cNvSpPr txBox="1"/>
          <p:nvPr/>
        </p:nvSpPr>
        <p:spPr>
          <a:xfrm>
            <a:off x="916940"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 应急发报机</a:t>
            </a:r>
            <a:endParaRPr lang="zh-CN" altLang="en-US" sz="3600" dirty="0">
              <a:solidFill>
                <a:schemeClr val="bg2">
                  <a:lumMod val="50000"/>
                </a:schemeClr>
              </a:solidFill>
              <a:cs typeface="+mn-ea"/>
              <a:sym typeface="+mn-lt"/>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710565" y="989965"/>
            <a:ext cx="11598910" cy="4984750"/>
          </a:xfrm>
          <a:prstGeom prst="rect">
            <a:avLst/>
          </a:prstGeom>
          <a:noFill/>
          <a:ln>
            <a:noFill/>
          </a:ln>
        </p:spPr>
        <p:txBody>
          <a:bodyPr wrap="square" rtlCol="0">
            <a:spAutoFit/>
          </a:bodyPr>
          <a:lstStyle/>
          <a:p>
            <a:pPr lvl="0" algn="l">
              <a:lnSpc>
                <a:spcPct val="150000"/>
              </a:lnSpc>
              <a:buClrTx/>
              <a:buSzTx/>
              <a:buFontTx/>
            </a:pPr>
            <a:r>
              <a:rPr sz="2400" b="1" dirty="0">
                <a:solidFill>
                  <a:schemeClr val="bg2">
                    <a:lumMod val="50000"/>
                  </a:schemeClr>
                </a:solidFill>
                <a:cs typeface="+mn-ea"/>
                <a:sym typeface="+mn-lt"/>
              </a:rPr>
              <a:t>使用方法</a:t>
            </a:r>
            <a:endParaRPr sz="2400" b="1" dirty="0">
              <a:solidFill>
                <a:schemeClr val="bg2">
                  <a:lumMod val="50000"/>
                </a:schemeClr>
              </a:solidFill>
              <a:cs typeface="+mn-ea"/>
              <a:sym typeface="+mn-lt"/>
            </a:endParaRPr>
          </a:p>
          <a:p>
            <a:pPr lvl="0" algn="l">
              <a:lnSpc>
                <a:spcPct val="150000"/>
              </a:lnSpc>
              <a:buClrTx/>
              <a:buSzTx/>
              <a:buFontTx/>
            </a:pPr>
            <a:r>
              <a:rPr sz="2400" b="1" dirty="0">
                <a:solidFill>
                  <a:schemeClr val="bg2">
                    <a:lumMod val="50000"/>
                  </a:schemeClr>
                </a:solidFill>
                <a:cs typeface="+mn-ea"/>
                <a:sym typeface="+mn-lt"/>
              </a:rPr>
              <a:t>水中使用的方法：</a:t>
            </a:r>
            <a:endParaRPr sz="2400" b="1" dirty="0">
              <a:solidFill>
                <a:schemeClr val="bg2">
                  <a:lumMod val="50000"/>
                </a:schemeClr>
              </a:solidFill>
              <a:cs typeface="+mn-ea"/>
              <a:sym typeface="+mn-lt"/>
            </a:endParaRPr>
          </a:p>
          <a:p>
            <a:pPr marL="457200" lvl="0" indent="-457200" algn="l">
              <a:lnSpc>
                <a:spcPct val="150000"/>
              </a:lnSpc>
              <a:buClrTx/>
              <a:buSzTx/>
              <a:buFont typeface="+mj-lt"/>
              <a:buAutoNum type="arabicPeriod"/>
            </a:pPr>
            <a:r>
              <a:rPr sz="2000" dirty="0">
                <a:solidFill>
                  <a:schemeClr val="bg2">
                    <a:lumMod val="50000"/>
                  </a:schemeClr>
                </a:solidFill>
                <a:cs typeface="+mn-ea"/>
                <a:sym typeface="+mn-lt"/>
              </a:rPr>
              <a:t>取下应急发报机的套子；</a:t>
            </a:r>
            <a:endParaRPr sz="2000" dirty="0">
              <a:solidFill>
                <a:schemeClr val="bg2">
                  <a:lumMod val="50000"/>
                </a:schemeClr>
              </a:solidFill>
              <a:cs typeface="+mn-ea"/>
              <a:sym typeface="+mn-lt"/>
            </a:endParaRPr>
          </a:p>
          <a:p>
            <a:pPr marL="457200" lvl="0" indent="-457200" algn="l">
              <a:lnSpc>
                <a:spcPct val="150000"/>
              </a:lnSpc>
              <a:buClrTx/>
              <a:buSzTx/>
              <a:buFont typeface="+mj-lt"/>
              <a:buAutoNum type="arabicPeriod"/>
            </a:pPr>
            <a:r>
              <a:rPr sz="2000" dirty="0">
                <a:solidFill>
                  <a:schemeClr val="bg2">
                    <a:lumMod val="50000"/>
                  </a:schemeClr>
                </a:solidFill>
                <a:cs typeface="+mn-ea"/>
                <a:sym typeface="+mn-lt"/>
              </a:rPr>
              <a:t>将尼龙绳的末端系在救生船上，然后将发报机扔入水中；</a:t>
            </a:r>
            <a:endParaRPr sz="2000" dirty="0">
              <a:solidFill>
                <a:schemeClr val="bg2">
                  <a:lumMod val="50000"/>
                </a:schemeClr>
              </a:solidFill>
              <a:cs typeface="+mn-ea"/>
              <a:sym typeface="+mn-lt"/>
            </a:endParaRPr>
          </a:p>
          <a:p>
            <a:pPr marL="457200" lvl="0" indent="-457200" algn="l">
              <a:lnSpc>
                <a:spcPct val="150000"/>
              </a:lnSpc>
              <a:buClrTx/>
              <a:buSzTx/>
              <a:buFont typeface="+mj-lt"/>
              <a:buAutoNum type="arabicPeriod"/>
            </a:pPr>
            <a:r>
              <a:rPr sz="2000" dirty="0">
                <a:solidFill>
                  <a:schemeClr val="bg2">
                    <a:lumMod val="50000"/>
                  </a:schemeClr>
                </a:solidFill>
                <a:cs typeface="+mn-ea"/>
                <a:sym typeface="+mn-lt"/>
              </a:rPr>
              <a:t>天线自动竖起后开始发报。</a:t>
            </a:r>
            <a:r>
              <a:rPr sz="2000" b="1" dirty="0">
                <a:solidFill>
                  <a:schemeClr val="bg2">
                    <a:lumMod val="50000"/>
                  </a:schemeClr>
                </a:solidFill>
                <a:cs typeface="+mn-ea"/>
                <a:sym typeface="+mn-lt"/>
              </a:rPr>
              <a:t> </a:t>
            </a:r>
            <a:endParaRPr sz="2000" b="1" dirty="0">
              <a:solidFill>
                <a:schemeClr val="bg2">
                  <a:lumMod val="50000"/>
                </a:schemeClr>
              </a:solidFill>
              <a:cs typeface="+mn-ea"/>
              <a:sym typeface="+mn-lt"/>
            </a:endParaRPr>
          </a:p>
          <a:p>
            <a:pPr lvl="0" algn="l">
              <a:lnSpc>
                <a:spcPct val="150000"/>
              </a:lnSpc>
              <a:buClrTx/>
              <a:buSzTx/>
              <a:buFontTx/>
            </a:pPr>
            <a:r>
              <a:rPr sz="2400" b="1" dirty="0">
                <a:solidFill>
                  <a:schemeClr val="bg2">
                    <a:lumMod val="50000"/>
                  </a:schemeClr>
                </a:solidFill>
                <a:cs typeface="+mn-ea"/>
                <a:sym typeface="+mn-lt"/>
              </a:rPr>
              <a:t>陆地上的使用方法：</a:t>
            </a:r>
            <a:endParaRPr sz="2400" b="1" dirty="0">
              <a:solidFill>
                <a:schemeClr val="bg2">
                  <a:lumMod val="50000"/>
                </a:schemeClr>
              </a:solidFill>
              <a:cs typeface="+mn-ea"/>
              <a:sym typeface="+mn-lt"/>
            </a:endParaRPr>
          </a:p>
          <a:p>
            <a:pPr marL="457200" lvl="0" indent="-457200" algn="l">
              <a:lnSpc>
                <a:spcPct val="150000"/>
              </a:lnSpc>
              <a:buClrTx/>
              <a:buSzTx/>
              <a:buFontTx/>
              <a:buAutoNum type="arabicPeriod"/>
            </a:pPr>
            <a:r>
              <a:rPr sz="2000" dirty="0">
                <a:solidFill>
                  <a:schemeClr val="bg2">
                    <a:lumMod val="50000"/>
                  </a:schemeClr>
                </a:solidFill>
                <a:cs typeface="+mn-ea"/>
                <a:sym typeface="+mn-lt"/>
              </a:rPr>
              <a:t>取下应急发报机的套子；</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dirty="0">
                <a:solidFill>
                  <a:schemeClr val="bg2">
                    <a:lumMod val="50000"/>
                  </a:schemeClr>
                </a:solidFill>
                <a:cs typeface="+mn-ea"/>
                <a:sym typeface="+mn-lt"/>
              </a:rPr>
              <a:t>解开尼龙绳，隔断水溶带，拨直天线；</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dirty="0">
                <a:solidFill>
                  <a:schemeClr val="bg2">
                    <a:lumMod val="50000"/>
                  </a:schemeClr>
                </a:solidFill>
                <a:cs typeface="+mn-ea"/>
                <a:sym typeface="+mn-lt"/>
              </a:rPr>
              <a:t>将套子内装入一半的水；</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dirty="0">
                <a:solidFill>
                  <a:schemeClr val="bg2">
                    <a:lumMod val="50000"/>
                  </a:schemeClr>
                </a:solidFill>
                <a:cs typeface="+mn-ea"/>
                <a:sym typeface="+mn-lt"/>
              </a:rPr>
              <a:t>将应急发报机放入套内，开始发报。</a:t>
            </a:r>
            <a:endParaRPr sz="2000" dirty="0">
              <a:solidFill>
                <a:schemeClr val="bg2">
                  <a:lumMod val="50000"/>
                </a:schemeClr>
              </a:solidFill>
              <a:cs typeface="+mn-ea"/>
              <a:sym typeface="+mn-lt"/>
            </a:endParaRPr>
          </a:p>
        </p:txBody>
      </p:sp>
      <p:sp>
        <p:nvSpPr>
          <p:cNvPr id="4" name="文本框 3"/>
          <p:cNvSpPr txBox="1"/>
          <p:nvPr/>
        </p:nvSpPr>
        <p:spPr>
          <a:xfrm>
            <a:off x="838200" y="67945"/>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 应急发报机</a:t>
            </a:r>
            <a:endParaRPr lang="zh-CN" altLang="en-US" sz="3600" dirty="0">
              <a:solidFill>
                <a:schemeClr val="bg2">
                  <a:lumMod val="50000"/>
                </a:schemeClr>
              </a:solidFill>
              <a:cs typeface="+mn-ea"/>
              <a:sym typeface="+mn-lt"/>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068179"/>
            <a:ext cx="11288380" cy="4892675"/>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注意事项</a:t>
            </a:r>
            <a:endParaRPr sz="2400" b="1" dirty="0">
              <a:solidFill>
                <a:schemeClr val="bg2">
                  <a:lumMod val="50000"/>
                </a:schemeClr>
              </a:solidFill>
              <a:cs typeface="+mn-ea"/>
              <a:sym typeface="+mn-lt"/>
            </a:endParaRPr>
          </a:p>
          <a:p>
            <a:pPr marL="457200" lvl="0" indent="-457200" algn="l">
              <a:lnSpc>
                <a:spcPct val="150000"/>
              </a:lnSpc>
              <a:buClrTx/>
              <a:buSzTx/>
              <a:buFontTx/>
              <a:buAutoNum type="arabicPeriod"/>
            </a:pPr>
            <a:r>
              <a:rPr sz="2000" dirty="0">
                <a:solidFill>
                  <a:schemeClr val="bg2">
                    <a:lumMod val="50000"/>
                  </a:schemeClr>
                </a:solidFill>
                <a:cs typeface="+mn-ea"/>
                <a:sym typeface="+mn-lt"/>
              </a:rPr>
              <a:t>在飞机上储存，应远离液体；</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dirty="0">
                <a:solidFill>
                  <a:schemeClr val="bg2">
                    <a:lumMod val="50000"/>
                  </a:schemeClr>
                </a:solidFill>
                <a:cs typeface="+mn-ea"/>
                <a:sym typeface="+mn-lt"/>
              </a:rPr>
              <a:t>在海水中，应急发报机 5 秒钟即可发报，在淡水中要 5 分钟后才可发报；</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dirty="0">
                <a:solidFill>
                  <a:schemeClr val="bg2">
                    <a:lumMod val="50000"/>
                  </a:schemeClr>
                </a:solidFill>
                <a:cs typeface="+mn-ea"/>
                <a:sym typeface="+mn-lt"/>
              </a:rPr>
              <a:t>不能放入油里；</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dirty="0">
                <a:solidFill>
                  <a:schemeClr val="bg2">
                    <a:lumMod val="50000"/>
                  </a:schemeClr>
                </a:solidFill>
                <a:cs typeface="+mn-ea"/>
                <a:sym typeface="+mn-lt"/>
              </a:rPr>
              <a:t>陆地使用时周围不能有障碍物，不要倒放躺放；</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dirty="0">
                <a:solidFill>
                  <a:schemeClr val="bg2">
                    <a:lumMod val="50000"/>
                  </a:schemeClr>
                </a:solidFill>
                <a:cs typeface="+mn-ea"/>
                <a:sym typeface="+mn-lt"/>
              </a:rPr>
              <a:t>关闭时，将发报机从水中取出，天线折回，躺倒放在地上；</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dirty="0">
                <a:solidFill>
                  <a:schemeClr val="bg2">
                    <a:lumMod val="50000"/>
                  </a:schemeClr>
                </a:solidFill>
                <a:cs typeface="+mn-ea"/>
                <a:sym typeface="+mn-lt"/>
              </a:rPr>
              <a:t>一次只使用一个。</a:t>
            </a:r>
            <a:endParaRPr sz="2000" dirty="0">
              <a:solidFill>
                <a:schemeClr val="bg2">
                  <a:lumMod val="50000"/>
                </a:schemeClr>
              </a:solidFill>
              <a:cs typeface="+mn-ea"/>
              <a:sym typeface="+mn-lt"/>
            </a:endParaRPr>
          </a:p>
          <a:p>
            <a:pPr lvl="0" algn="l">
              <a:lnSpc>
                <a:spcPct val="150000"/>
              </a:lnSpc>
              <a:buClrTx/>
              <a:buSzTx/>
              <a:buFontTx/>
            </a:pPr>
            <a:r>
              <a:rPr sz="2400" b="1" dirty="0">
                <a:solidFill>
                  <a:schemeClr val="bg2">
                    <a:lumMod val="50000"/>
                  </a:schemeClr>
                </a:solidFill>
                <a:cs typeface="+mn-ea"/>
                <a:sym typeface="+mn-lt"/>
              </a:rPr>
              <a:t>航前检查</a:t>
            </a:r>
            <a:endParaRPr sz="2400" b="1" dirty="0">
              <a:solidFill>
                <a:schemeClr val="bg2">
                  <a:lumMod val="50000"/>
                </a:schemeClr>
              </a:solidFill>
              <a:cs typeface="+mn-ea"/>
              <a:sym typeface="+mn-lt"/>
            </a:endParaRPr>
          </a:p>
          <a:p>
            <a:pPr marL="457200" lvl="0" indent="-457200" algn="l">
              <a:lnSpc>
                <a:spcPct val="150000"/>
              </a:lnSpc>
              <a:buClrTx/>
              <a:buSzTx/>
              <a:buFontTx/>
              <a:buAutoNum type="arabicPeriod"/>
            </a:pPr>
            <a:r>
              <a:rPr sz="2000" dirty="0">
                <a:solidFill>
                  <a:schemeClr val="bg2">
                    <a:lumMod val="50000"/>
                  </a:schemeClr>
                </a:solidFill>
                <a:cs typeface="+mn-ea"/>
                <a:sym typeface="+mn-lt"/>
              </a:rPr>
              <a:t>在指定位置并固定好；</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dirty="0">
                <a:solidFill>
                  <a:schemeClr val="bg2">
                    <a:lumMod val="50000"/>
                  </a:schemeClr>
                </a:solidFill>
                <a:cs typeface="+mn-ea"/>
                <a:sym typeface="+mn-lt"/>
              </a:rPr>
              <a:t>开关在 ARMED 位。</a:t>
            </a:r>
            <a:endParaRPr sz="20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 应急发报机</a:t>
            </a:r>
            <a:endParaRPr lang="zh-CN" altLang="en-US" sz="3600" dirty="0">
              <a:solidFill>
                <a:schemeClr val="bg2">
                  <a:lumMod val="50000"/>
                </a:schemeClr>
              </a:solidFill>
              <a:cs typeface="+mn-ea"/>
              <a:sym typeface="+mn-lt"/>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451810" y="1058019"/>
            <a:ext cx="11288380" cy="5631180"/>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定义</a:t>
            </a:r>
            <a:endParaRPr sz="2400"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应急照明仅限于紧急情况下使用，用于应急出口位置的指示，并提供飞机内、 外部应急通道照明。内部应急灯包括</a:t>
            </a:r>
            <a:r>
              <a:rPr sz="2400" b="1" dirty="0">
                <a:solidFill>
                  <a:schemeClr val="bg2">
                    <a:lumMod val="50000"/>
                  </a:schemeClr>
                </a:solidFill>
                <a:cs typeface="+mn-ea"/>
                <a:sym typeface="+mn-lt"/>
              </a:rPr>
              <a:t>舱门灯、过道灯、撤离路线标示灯和出口灯</a:t>
            </a:r>
            <a:r>
              <a:rPr sz="2400" dirty="0">
                <a:solidFill>
                  <a:schemeClr val="bg2">
                    <a:lumMod val="50000"/>
                  </a:schemeClr>
                </a:solidFill>
                <a:cs typeface="+mn-ea"/>
                <a:sym typeface="+mn-lt"/>
              </a:rPr>
              <a:t>。</a:t>
            </a:r>
            <a:endParaRPr sz="2400"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应急照明系统通常由驾驶舱应急灯电门控制。安装于后乘务员面板的应急灯开关可</a:t>
            </a:r>
            <a:r>
              <a:rPr lang="zh-CN" sz="2400" dirty="0">
                <a:solidFill>
                  <a:schemeClr val="bg2">
                    <a:lumMod val="50000"/>
                  </a:schemeClr>
                </a:solidFill>
                <a:cs typeface="+mn-ea"/>
                <a:sym typeface="+mn-lt"/>
              </a:rPr>
              <a:t>操</a:t>
            </a:r>
            <a:r>
              <a:rPr sz="2400" dirty="0">
                <a:solidFill>
                  <a:schemeClr val="bg2">
                    <a:lumMod val="50000"/>
                  </a:schemeClr>
                </a:solidFill>
                <a:cs typeface="+mn-ea"/>
                <a:sym typeface="+mn-lt"/>
              </a:rPr>
              <a:t>控驾驶舱控制电门。电门接通即可提供应急照明。</a:t>
            </a:r>
            <a:endParaRPr sz="2400"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对于自发光式应急撤离通道指示系统 (地板荧光条) ，为保证自发光式荧光条能够充分储能，在夜间飞行时，需要在起飞前将客舱的所有照明灯(舱门及所有客舱区域)置于“BRT 高亮”位至少15分钟。荧光条在充分储能15分钟后，可以在黑暗中连续发光6小时；如果荧光条充分储能30分钟，则能够满足应急撤离通道整夜的工作需要。</a:t>
            </a:r>
            <a:endParaRPr sz="2400" dirty="0">
              <a:solidFill>
                <a:schemeClr val="bg2">
                  <a:lumMod val="50000"/>
                </a:schemeClr>
              </a:solidFill>
              <a:cs typeface="+mn-ea"/>
              <a:sym typeface="+mn-lt"/>
            </a:endParaRPr>
          </a:p>
        </p:txBody>
      </p:sp>
      <p:sp>
        <p:nvSpPr>
          <p:cNvPr id="4" name="文本框 3"/>
          <p:cNvSpPr txBox="1"/>
          <p:nvPr/>
        </p:nvSpPr>
        <p:spPr>
          <a:xfrm>
            <a:off x="984885" y="135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客舱应急照明系统</a:t>
            </a:r>
            <a:endParaRPr lang="zh-CN" altLang="en-US" sz="3600" dirty="0">
              <a:solidFill>
                <a:schemeClr val="bg2">
                  <a:lumMod val="50000"/>
                </a:schemeClr>
              </a:solidFill>
              <a:cs typeface="+mn-ea"/>
              <a:sym typeface="+mn-lt"/>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409174"/>
            <a:ext cx="11288380" cy="2306955"/>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航前检查</a:t>
            </a:r>
            <a:endParaRPr sz="2400" b="1"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客舱应急灯开关：航前测试正常。</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应急灯：连续2-3盏不亮，报告乘务长、机长，航班不得运行。</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自发光式应急撤离通道指示系统 (地板荧光条) ：不得有破损、缺失。</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客舱应急照明系统</a:t>
            </a:r>
            <a:endParaRPr lang="zh-CN" altLang="en-US" sz="3600" dirty="0">
              <a:solidFill>
                <a:schemeClr val="bg2">
                  <a:lumMod val="50000"/>
                </a:schemeClr>
              </a:solidFill>
              <a:cs typeface="+mn-ea"/>
              <a:sym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385770" y="811004"/>
            <a:ext cx="11288380" cy="6047105"/>
          </a:xfrm>
          <a:prstGeom prst="rect">
            <a:avLst/>
          </a:prstGeom>
          <a:noFill/>
          <a:ln>
            <a:noFill/>
          </a:ln>
        </p:spPr>
        <p:txBody>
          <a:bodyPr wrap="square" rtlCol="0">
            <a:spAutoFit/>
          </a:bodyPr>
          <a:lstStyle/>
          <a:p>
            <a:pPr>
              <a:lnSpc>
                <a:spcPct val="150000"/>
              </a:lnSpc>
            </a:pPr>
            <a:r>
              <a:rPr lang="en-US" altLang="zh-CN" sz="2400" dirty="0">
                <a:solidFill>
                  <a:schemeClr val="bg2">
                    <a:lumMod val="50000"/>
                  </a:schemeClr>
                </a:solidFill>
                <a:cs typeface="+mn-ea"/>
                <a:sym typeface="+mn-lt"/>
              </a:rPr>
              <a:t>   </a:t>
            </a:r>
            <a:r>
              <a:rPr lang="en-US" altLang="zh-CN" sz="2000" dirty="0">
                <a:solidFill>
                  <a:schemeClr val="bg2">
                    <a:lumMod val="50000"/>
                  </a:schemeClr>
                </a:solidFill>
                <a:cs typeface="+mn-ea"/>
                <a:sym typeface="+mn-lt"/>
              </a:rPr>
              <a:t>  </a:t>
            </a:r>
            <a:r>
              <a:rPr lang="zh-CN" altLang="en-US" dirty="0">
                <a:solidFill>
                  <a:schemeClr val="bg2">
                    <a:lumMod val="50000"/>
                  </a:schemeClr>
                </a:solidFill>
                <a:cs typeface="+mn-ea"/>
                <a:sym typeface="+mn-lt"/>
              </a:rPr>
              <a:t>旅客座椅上一般配有</a:t>
            </a:r>
            <a:r>
              <a:rPr lang="zh-CN" altLang="en-US" b="1" dirty="0">
                <a:solidFill>
                  <a:schemeClr val="bg2">
                    <a:lumMod val="50000"/>
                  </a:schemeClr>
                </a:solidFill>
                <a:cs typeface="+mn-ea"/>
                <a:sym typeface="+mn-lt"/>
              </a:rPr>
              <a:t>小桌板、安全带和置物袋</a:t>
            </a:r>
            <a:r>
              <a:rPr lang="zh-CN" altLang="en-US" dirty="0">
                <a:solidFill>
                  <a:schemeClr val="bg2">
                    <a:lumMod val="50000"/>
                  </a:schemeClr>
                </a:solidFill>
                <a:cs typeface="+mn-ea"/>
                <a:sym typeface="+mn-lt"/>
              </a:rPr>
              <a:t>，扶手上一般配有</a:t>
            </a:r>
            <a:r>
              <a:rPr lang="zh-CN" altLang="en-US" b="1" dirty="0">
                <a:solidFill>
                  <a:schemeClr val="bg2">
                    <a:lumMod val="50000"/>
                  </a:schemeClr>
                </a:solidFill>
                <a:cs typeface="+mn-ea"/>
                <a:sym typeface="+mn-lt"/>
              </a:rPr>
              <a:t>座椅靠背调节按钮</a:t>
            </a:r>
            <a:r>
              <a:rPr lang="zh-CN" altLang="en-US" dirty="0">
                <a:solidFill>
                  <a:schemeClr val="bg2">
                    <a:lumMod val="50000"/>
                  </a:schemeClr>
                </a:solidFill>
                <a:cs typeface="+mn-ea"/>
                <a:sym typeface="+mn-lt"/>
              </a:rPr>
              <a:t>。</a:t>
            </a:r>
            <a:endParaRPr lang="zh-CN" altLang="en-US" dirty="0">
              <a:solidFill>
                <a:schemeClr val="bg2">
                  <a:lumMod val="50000"/>
                </a:schemeClr>
              </a:solidFill>
              <a:cs typeface="+mn-ea"/>
              <a:sym typeface="+mn-lt"/>
            </a:endParaRPr>
          </a:p>
          <a:p>
            <a:pPr marL="342900" indent="-342900">
              <a:lnSpc>
                <a:spcPct val="150000"/>
              </a:lnSpc>
              <a:buFont typeface="+mj-lt"/>
              <a:buAutoNum type="arabicPeriod"/>
            </a:pPr>
            <a:r>
              <a:rPr lang="zh-CN" altLang="en-US" dirty="0">
                <a:solidFill>
                  <a:schemeClr val="bg2">
                    <a:lumMod val="50000"/>
                  </a:schemeClr>
                </a:solidFill>
                <a:cs typeface="+mn-ea"/>
                <a:sym typeface="+mn-lt"/>
              </a:rPr>
              <a:t>小桌板一般位于前排旅客座椅的背部，在需要使用时可通过旋转调节按钮放下；使用完毕后将小桌板折叠并通过旋转调节按钮将小桌板固定在座椅背部。</a:t>
            </a:r>
            <a:endParaRPr lang="zh-CN" altLang="en-US" dirty="0">
              <a:solidFill>
                <a:schemeClr val="bg2">
                  <a:lumMod val="50000"/>
                </a:schemeClr>
              </a:solidFill>
              <a:cs typeface="+mn-ea"/>
              <a:sym typeface="+mn-lt"/>
            </a:endParaRPr>
          </a:p>
          <a:p>
            <a:pPr marL="342900" indent="-342900">
              <a:lnSpc>
                <a:spcPct val="150000"/>
              </a:lnSpc>
              <a:buFont typeface="+mj-lt"/>
              <a:buAutoNum type="arabicPeriod"/>
            </a:pPr>
            <a:r>
              <a:rPr lang="zh-CN" altLang="en-US" dirty="0">
                <a:solidFill>
                  <a:schemeClr val="bg2">
                    <a:lumMod val="50000"/>
                  </a:schemeClr>
                </a:solidFill>
                <a:cs typeface="+mn-ea"/>
                <a:sym typeface="+mn-lt"/>
              </a:rPr>
              <a:t>安全带是由两根可以对扣的带子组成，两根带子的底部都与座椅相连接。在使用时，用两手从两边拿起安全带，将无金属扣的一端插入有金属扣的一段并扣紧，然后通过调节带子长度使其松紧适中。使用完毕后通过 按压锁扣，将无金属扣的一端弹出即可。</a:t>
            </a:r>
            <a:endParaRPr lang="zh-CN" altLang="en-US" dirty="0">
              <a:solidFill>
                <a:schemeClr val="bg2">
                  <a:lumMod val="50000"/>
                </a:schemeClr>
              </a:solidFill>
              <a:cs typeface="+mn-ea"/>
              <a:sym typeface="+mn-lt"/>
            </a:endParaRPr>
          </a:p>
          <a:p>
            <a:pPr marL="342900" indent="-342900">
              <a:lnSpc>
                <a:spcPct val="150000"/>
              </a:lnSpc>
              <a:buFont typeface="+mj-lt"/>
              <a:buAutoNum type="arabicPeriod"/>
            </a:pPr>
            <a:r>
              <a:rPr lang="zh-CN" altLang="en-US" dirty="0">
                <a:solidFill>
                  <a:schemeClr val="bg2">
                    <a:lumMod val="50000"/>
                  </a:schemeClr>
                </a:solidFill>
                <a:cs typeface="+mn-ea"/>
                <a:sym typeface="+mn-lt"/>
              </a:rPr>
              <a:t> 置物袋位于前排旅客座椅的背部，一般配备有安全须知、垃圾袋、航空 杂志等。可用于临时存放旅客小件物品。</a:t>
            </a:r>
            <a:endParaRPr lang="zh-CN" altLang="en-US" dirty="0">
              <a:solidFill>
                <a:schemeClr val="bg2">
                  <a:lumMod val="50000"/>
                </a:schemeClr>
              </a:solidFill>
              <a:cs typeface="+mn-ea"/>
              <a:sym typeface="+mn-lt"/>
            </a:endParaRPr>
          </a:p>
          <a:p>
            <a:pPr marL="342900" indent="-342900">
              <a:lnSpc>
                <a:spcPct val="150000"/>
              </a:lnSpc>
              <a:buFont typeface="+mj-lt"/>
              <a:buAutoNum type="arabicPeriod"/>
            </a:pPr>
            <a:r>
              <a:rPr lang="zh-CN" altLang="en-US" dirty="0">
                <a:solidFill>
                  <a:schemeClr val="bg2">
                    <a:lumMod val="50000"/>
                  </a:schemeClr>
                </a:solidFill>
                <a:cs typeface="+mn-ea"/>
                <a:sym typeface="+mn-lt"/>
              </a:rPr>
              <a:t>座位靠背调节按钮。在座椅的扶手上也有座椅靠背调节按钮，在按压按 钮的同时人向后靠，可以使座椅靠背向后倾斜调节；使用完毕后，仅需按压按钮即可使靠背复位。</a:t>
            </a:r>
            <a:endParaRPr lang="zh-CN" altLang="en-US" dirty="0">
              <a:solidFill>
                <a:schemeClr val="bg2">
                  <a:lumMod val="50000"/>
                </a:schemeClr>
              </a:solidFill>
              <a:cs typeface="+mn-ea"/>
              <a:sym typeface="+mn-lt"/>
            </a:endParaRPr>
          </a:p>
          <a:p>
            <a:pPr>
              <a:lnSpc>
                <a:spcPct val="150000"/>
              </a:lnSpc>
            </a:pPr>
            <a:r>
              <a:rPr lang="zh-CN" altLang="en-US" dirty="0">
                <a:solidFill>
                  <a:schemeClr val="bg2">
                    <a:lumMod val="50000"/>
                  </a:schemeClr>
                </a:solidFill>
                <a:cs typeface="+mn-ea"/>
                <a:sym typeface="+mn-lt"/>
              </a:rPr>
              <a:t>注意事项：</a:t>
            </a:r>
            <a:endParaRPr lang="zh-CN" altLang="en-US" dirty="0">
              <a:solidFill>
                <a:schemeClr val="bg2">
                  <a:lumMod val="50000"/>
                </a:schemeClr>
              </a:solidFill>
              <a:cs typeface="+mn-ea"/>
              <a:sym typeface="+mn-lt"/>
            </a:endParaRPr>
          </a:p>
          <a:p>
            <a:pPr marL="342900" indent="-342900">
              <a:lnSpc>
                <a:spcPct val="150000"/>
              </a:lnSpc>
              <a:buFont typeface="+mj-lt"/>
              <a:buAutoNum type="arabicPeriod"/>
            </a:pPr>
            <a:r>
              <a:rPr lang="zh-CN" altLang="en-US" dirty="0">
                <a:solidFill>
                  <a:schemeClr val="bg2">
                    <a:lumMod val="50000"/>
                  </a:schemeClr>
                </a:solidFill>
                <a:cs typeface="+mn-ea"/>
                <a:sym typeface="+mn-lt"/>
              </a:rPr>
              <a:t>起飞和下降时小桌板应收起扣好，座椅靠背应调直。</a:t>
            </a:r>
            <a:endParaRPr lang="zh-CN" altLang="en-US" dirty="0">
              <a:solidFill>
                <a:schemeClr val="bg2">
                  <a:lumMod val="50000"/>
                </a:schemeClr>
              </a:solidFill>
              <a:cs typeface="+mn-ea"/>
              <a:sym typeface="+mn-lt"/>
            </a:endParaRPr>
          </a:p>
          <a:p>
            <a:pPr marL="342900" indent="-342900">
              <a:lnSpc>
                <a:spcPct val="150000"/>
              </a:lnSpc>
              <a:buFont typeface="+mj-lt"/>
              <a:buAutoNum type="arabicPeriod"/>
            </a:pPr>
            <a:r>
              <a:rPr lang="zh-CN" altLang="en-US" dirty="0">
                <a:solidFill>
                  <a:schemeClr val="bg2">
                    <a:lumMod val="50000"/>
                  </a:schemeClr>
                </a:solidFill>
                <a:cs typeface="+mn-ea"/>
                <a:sym typeface="+mn-lt"/>
              </a:rPr>
              <a:t>旅客信号组件中“系好安全带”灯亮时，必须系好安全带。</a:t>
            </a:r>
            <a:endParaRPr lang="zh-CN" altLang="en-US" dirty="0">
              <a:solidFill>
                <a:schemeClr val="bg2">
                  <a:lumMod val="50000"/>
                </a:schemeClr>
              </a:solidFill>
              <a:cs typeface="+mn-ea"/>
              <a:sym typeface="+mn-lt"/>
            </a:endParaRPr>
          </a:p>
          <a:p>
            <a:pPr marL="342900" indent="-342900">
              <a:lnSpc>
                <a:spcPct val="150000"/>
              </a:lnSpc>
              <a:buFont typeface="+mj-lt"/>
              <a:buAutoNum type="arabicPeriod"/>
            </a:pPr>
            <a:r>
              <a:rPr lang="zh-CN" altLang="en-US" dirty="0">
                <a:solidFill>
                  <a:schemeClr val="bg2">
                    <a:lumMod val="50000"/>
                  </a:schemeClr>
                </a:solidFill>
                <a:cs typeface="+mn-ea"/>
                <a:sym typeface="+mn-lt"/>
              </a:rPr>
              <a:t>紧急出口座位的靠背不能调节。</a:t>
            </a:r>
            <a:endParaRPr lang="zh-CN" altLang="en-US" dirty="0">
              <a:solidFill>
                <a:schemeClr val="bg2">
                  <a:lumMod val="50000"/>
                </a:schemeClr>
              </a:solidFill>
              <a:cs typeface="+mn-ea"/>
              <a:sym typeface="+mn-lt"/>
            </a:endParaRPr>
          </a:p>
        </p:txBody>
      </p:sp>
      <p:sp>
        <p:nvSpPr>
          <p:cNvPr id="2" name="矩形 1"/>
          <p:cNvSpPr/>
          <p:nvPr/>
        </p:nvSpPr>
        <p:spPr>
          <a:xfrm>
            <a:off x="808990" y="0"/>
            <a:ext cx="8126730" cy="829945"/>
          </a:xfrm>
          <a:prstGeom prst="rect">
            <a:avLst/>
          </a:prstGeom>
        </p:spPr>
        <p:txBody>
          <a:bodyPr wrap="square">
            <a:spAutoFit/>
          </a:bodyPr>
          <a:p>
            <a:pPr>
              <a:lnSpc>
                <a:spcPct val="150000"/>
              </a:lnSpc>
            </a:pPr>
            <a:r>
              <a:rPr lang="zh-CN" altLang="en-US" sz="3200" dirty="0">
                <a:solidFill>
                  <a:schemeClr val="bg2">
                    <a:lumMod val="50000"/>
                  </a:schemeClr>
                </a:solidFill>
                <a:cs typeface="+mn-ea"/>
                <a:sym typeface="+mn-lt"/>
              </a:rPr>
              <a:t>旅客座椅</a:t>
            </a:r>
            <a:endParaRPr lang="zh-CN" altLang="en-US" sz="3200" dirty="0">
              <a:solidFill>
                <a:schemeClr val="bg2">
                  <a:lumMod val="50000"/>
                </a:schemeClr>
              </a:solidFill>
              <a:cs typeface="+mn-ea"/>
              <a:sym typeface="+mn-lt"/>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715335" y="1097389"/>
            <a:ext cx="11288380" cy="5354320"/>
          </a:xfrm>
          <a:prstGeom prst="rect">
            <a:avLst/>
          </a:prstGeom>
          <a:noFill/>
          <a:ln>
            <a:noFill/>
          </a:ln>
        </p:spPr>
        <p:txBody>
          <a:bodyPr wrap="square" rtlCol="0">
            <a:spAutoFit/>
          </a:bodyPr>
          <a:lstStyle/>
          <a:p>
            <a:pPr>
              <a:lnSpc>
                <a:spcPct val="150000"/>
              </a:lnSpc>
              <a:buClrTx/>
              <a:buSzTx/>
              <a:buFontTx/>
            </a:pPr>
            <a:r>
              <a:rPr lang="en-US" sz="2400" dirty="0">
                <a:solidFill>
                  <a:schemeClr val="bg2">
                    <a:lumMod val="50000"/>
                  </a:schemeClr>
                </a:solidFill>
                <a:cs typeface="+mn-ea"/>
                <a:sym typeface="+mn-lt"/>
              </a:rPr>
              <a:t>     </a:t>
            </a:r>
            <a:r>
              <a:rPr sz="2400" b="1" dirty="0">
                <a:solidFill>
                  <a:schemeClr val="bg2">
                    <a:lumMod val="50000"/>
                  </a:schemeClr>
                </a:solidFill>
                <a:cs typeface="+mn-ea"/>
                <a:sym typeface="+mn-lt"/>
              </a:rPr>
              <a:t>定义</a:t>
            </a:r>
            <a:endParaRPr sz="2400" dirty="0">
              <a:solidFill>
                <a:schemeClr val="bg2">
                  <a:lumMod val="50000"/>
                </a:schemeClr>
              </a:solidFill>
              <a:cs typeface="+mn-ea"/>
              <a:sym typeface="+mn-lt"/>
            </a:endParaRPr>
          </a:p>
          <a:p>
            <a:pPr>
              <a:lnSpc>
                <a:spcPct val="150000"/>
              </a:lnSpc>
              <a:buClrTx/>
              <a:buSzTx/>
              <a:buFontTx/>
            </a:pPr>
            <a:r>
              <a:rPr lang="en-US" sz="2400" dirty="0">
                <a:solidFill>
                  <a:schemeClr val="bg2">
                    <a:lumMod val="50000"/>
                  </a:schemeClr>
                </a:solidFill>
                <a:cs typeface="+mn-ea"/>
                <a:sym typeface="+mn-lt"/>
              </a:rPr>
              <a:t>   </a:t>
            </a: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除了上述应急设备外，其他应急设备还包括救生衣、圆形救生筏、扩音器、应急手电筒和应急医疗设备。</a:t>
            </a:r>
            <a:endParaRPr sz="2000" dirty="0">
              <a:solidFill>
                <a:schemeClr val="bg2">
                  <a:lumMod val="50000"/>
                </a:schemeClr>
              </a:solidFill>
              <a:cs typeface="+mn-ea"/>
              <a:sym typeface="+mn-lt"/>
            </a:endParaRPr>
          </a:p>
          <a:p>
            <a:pPr>
              <a:lnSpc>
                <a:spcPct val="150000"/>
              </a:lnSpc>
              <a:buClrTx/>
              <a:buSzTx/>
              <a:buFontTx/>
            </a:pPr>
            <a:r>
              <a:rPr lang="en-US" sz="2000" dirty="0">
                <a:solidFill>
                  <a:schemeClr val="bg2">
                    <a:lumMod val="50000"/>
                  </a:schemeClr>
                </a:solidFill>
                <a:cs typeface="+mn-ea"/>
                <a:sym typeface="+mn-lt"/>
              </a:rPr>
              <a:t>     </a:t>
            </a:r>
            <a:r>
              <a:rPr sz="2000" b="1" dirty="0">
                <a:solidFill>
                  <a:schemeClr val="bg2">
                    <a:lumMod val="50000"/>
                  </a:schemeClr>
                </a:solidFill>
                <a:cs typeface="+mn-ea"/>
                <a:sym typeface="+mn-lt"/>
              </a:rPr>
              <a:t>救生衣</a:t>
            </a:r>
            <a:r>
              <a:rPr sz="2000" dirty="0">
                <a:solidFill>
                  <a:schemeClr val="bg2">
                    <a:lumMod val="50000"/>
                  </a:schemeClr>
                </a:solidFill>
                <a:cs typeface="+mn-ea"/>
                <a:sym typeface="+mn-lt"/>
              </a:rPr>
              <a:t>是跨水/延伸跨水运行时的应急漂浮设备。飞机每个座椅一般均配备1件成人救生衣，每架飞机还有一定数量的备份婴儿救生衣。旅客救生衣为黄色，机组救生衣为红色。每件救生衣上均有定位指示灯，成人/儿童和机组救生衣上配有口哨。</a:t>
            </a:r>
            <a:endParaRPr sz="2000" dirty="0">
              <a:solidFill>
                <a:schemeClr val="bg2">
                  <a:lumMod val="50000"/>
                </a:schemeClr>
              </a:solidFill>
              <a:cs typeface="+mn-ea"/>
              <a:sym typeface="+mn-lt"/>
            </a:endParaRPr>
          </a:p>
          <a:p>
            <a:pPr>
              <a:lnSpc>
                <a:spcPct val="150000"/>
              </a:lnSpc>
              <a:buClrTx/>
              <a:buSzTx/>
              <a:buFontTx/>
            </a:pPr>
            <a:r>
              <a:rPr lang="en-US" sz="2000" dirty="0">
                <a:solidFill>
                  <a:schemeClr val="bg2">
                    <a:lumMod val="50000"/>
                  </a:schemeClr>
                </a:solidFill>
                <a:cs typeface="+mn-ea"/>
                <a:sym typeface="+mn-lt"/>
              </a:rPr>
              <a:t>     </a:t>
            </a:r>
            <a:r>
              <a:rPr sz="2000" b="1" dirty="0">
                <a:solidFill>
                  <a:schemeClr val="bg2">
                    <a:lumMod val="50000"/>
                  </a:schemeClr>
                </a:solidFill>
                <a:cs typeface="+mn-ea"/>
                <a:sym typeface="+mn-lt"/>
              </a:rPr>
              <a:t>圆形救生筏</a:t>
            </a:r>
            <a:r>
              <a:rPr sz="2000" dirty="0">
                <a:solidFill>
                  <a:schemeClr val="bg2">
                    <a:lumMod val="50000"/>
                  </a:schemeClr>
                </a:solidFill>
                <a:cs typeface="+mn-ea"/>
                <a:sym typeface="+mn-lt"/>
              </a:rPr>
              <a:t>两面可用，每个救生筏载量不得超过其最大载量的限制。原则上由一名机组成员担任圆形救生筏撤离指挥。</a:t>
            </a:r>
            <a:endParaRPr sz="2000" dirty="0">
              <a:solidFill>
                <a:schemeClr val="bg2">
                  <a:lumMod val="50000"/>
                </a:schemeClr>
              </a:solidFill>
              <a:cs typeface="+mn-ea"/>
              <a:sym typeface="+mn-lt"/>
            </a:endParaRPr>
          </a:p>
          <a:p>
            <a:pPr>
              <a:lnSpc>
                <a:spcPct val="150000"/>
              </a:lnSpc>
              <a:buClrTx/>
              <a:buSzTx/>
              <a:buFontTx/>
            </a:pPr>
            <a:r>
              <a:rPr lang="en-US" sz="2000" dirty="0">
                <a:solidFill>
                  <a:schemeClr val="bg2">
                    <a:lumMod val="50000"/>
                  </a:schemeClr>
                </a:solidFill>
                <a:cs typeface="+mn-ea"/>
                <a:sym typeface="+mn-lt"/>
              </a:rPr>
              <a:t>     </a:t>
            </a:r>
            <a:r>
              <a:rPr sz="2000" b="1" dirty="0">
                <a:solidFill>
                  <a:schemeClr val="bg2">
                    <a:lumMod val="50000"/>
                  </a:schemeClr>
                </a:solidFill>
                <a:cs typeface="+mn-ea"/>
                <a:sym typeface="+mn-lt"/>
              </a:rPr>
              <a:t>扩音器</a:t>
            </a:r>
            <a:r>
              <a:rPr sz="2000" dirty="0">
                <a:solidFill>
                  <a:schemeClr val="bg2">
                    <a:lumMod val="50000"/>
                  </a:schemeClr>
                </a:solidFill>
                <a:cs typeface="+mn-ea"/>
                <a:sym typeface="+mn-lt"/>
              </a:rPr>
              <a:t>用于联系和发送指令。可以扩音或者发出警报声，其中警报声用于召集旅客、引起注意。</a:t>
            </a:r>
            <a:endParaRPr sz="2000" dirty="0">
              <a:solidFill>
                <a:schemeClr val="bg2">
                  <a:lumMod val="50000"/>
                </a:schemeClr>
              </a:solidFill>
              <a:cs typeface="+mn-ea"/>
              <a:sym typeface="+mn-lt"/>
            </a:endParaRPr>
          </a:p>
          <a:p>
            <a:pPr>
              <a:lnSpc>
                <a:spcPct val="150000"/>
              </a:lnSpc>
              <a:buClrTx/>
              <a:buSzTx/>
              <a:buFontTx/>
            </a:pPr>
            <a:r>
              <a:rPr sz="2000" dirty="0">
                <a:solidFill>
                  <a:schemeClr val="bg2">
                    <a:lumMod val="50000"/>
                  </a:schemeClr>
                </a:solidFill>
                <a:cs typeface="+mn-ea"/>
                <a:sym typeface="+mn-lt"/>
              </a:rPr>
              <a:t>应急手电筒用于引导、发射信号，并在紧急情况下提供目视帮助。手电筒电 池寿命为30-240分钟，其电池不能充电。</a:t>
            </a:r>
            <a:endParaRPr sz="2000" dirty="0">
              <a:solidFill>
                <a:schemeClr val="bg2">
                  <a:lumMod val="50000"/>
                </a:schemeClr>
              </a:solidFill>
              <a:cs typeface="+mn-ea"/>
              <a:sym typeface="+mn-lt"/>
            </a:endParaRPr>
          </a:p>
        </p:txBody>
      </p:sp>
      <p:sp>
        <p:nvSpPr>
          <p:cNvPr id="4" name="文本框 3"/>
          <p:cNvSpPr txBox="1"/>
          <p:nvPr/>
        </p:nvSpPr>
        <p:spPr>
          <a:xfrm>
            <a:off x="984885" y="175260"/>
            <a:ext cx="9074785" cy="922020"/>
          </a:xfrm>
          <a:prstGeom prst="rect">
            <a:avLst/>
          </a:prstGeom>
          <a:noFill/>
        </p:spPr>
        <p:txBody>
          <a:bodyPr wrap="square" rtlCol="0">
            <a:spAutoFit/>
          </a:bodyPr>
          <a:p>
            <a:pPr>
              <a:lnSpc>
                <a:spcPct val="150000"/>
              </a:lnSpc>
              <a:buClrTx/>
              <a:buSzTx/>
              <a:buFontTx/>
            </a:pPr>
            <a:r>
              <a:rPr lang="zh-CN" altLang="en-US" sz="3600" dirty="0">
                <a:solidFill>
                  <a:schemeClr val="bg2">
                    <a:lumMod val="50000"/>
                  </a:schemeClr>
                </a:solidFill>
                <a:cs typeface="+mn-ea"/>
                <a:sym typeface="+mn-lt"/>
              </a:rPr>
              <a:t> 其他应急设备</a:t>
            </a:r>
            <a:endParaRPr lang="zh-CN" altLang="en-US" sz="3600" dirty="0">
              <a:solidFill>
                <a:schemeClr val="bg2">
                  <a:lumMod val="50000"/>
                </a:schemeClr>
              </a:solidFill>
              <a:cs typeface="+mn-ea"/>
              <a:sym typeface="+mn-lt"/>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903295" y="990074"/>
            <a:ext cx="11288380" cy="5077460"/>
          </a:xfrm>
          <a:prstGeom prst="rect">
            <a:avLst/>
          </a:prstGeom>
          <a:noFill/>
          <a:ln>
            <a:noFill/>
          </a:ln>
        </p:spPr>
        <p:txBody>
          <a:bodyPr wrap="square" rtlCol="0">
            <a:spAutoFit/>
          </a:bodyPr>
          <a:lstStyle/>
          <a:p>
            <a:pPr>
              <a:lnSpc>
                <a:spcPct val="150000"/>
              </a:lnSpc>
              <a:buClrTx/>
              <a:buSzTx/>
              <a:buFontTx/>
            </a:pPr>
            <a:r>
              <a:rPr sz="2400" b="1" dirty="0">
                <a:solidFill>
                  <a:schemeClr val="bg2">
                    <a:lumMod val="50000"/>
                  </a:schemeClr>
                </a:solidFill>
                <a:cs typeface="+mn-ea"/>
                <a:sym typeface="+mn-lt"/>
              </a:rPr>
              <a:t>使用年龄范围及分类</a:t>
            </a:r>
            <a:endParaRPr sz="2400" b="1"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1 周岁以</a:t>
            </a:r>
            <a:r>
              <a:rPr sz="2400" b="1" dirty="0">
                <a:solidFill>
                  <a:schemeClr val="bg2">
                    <a:lumMod val="50000"/>
                  </a:schemeClr>
                </a:solidFill>
                <a:cs typeface="+mn-ea"/>
                <a:sym typeface="+mn-lt"/>
              </a:rPr>
              <a:t>下</a:t>
            </a:r>
            <a:r>
              <a:rPr sz="2400" dirty="0">
                <a:solidFill>
                  <a:schemeClr val="bg2">
                    <a:lumMod val="50000"/>
                  </a:schemeClr>
                </a:solidFill>
                <a:cs typeface="+mn-ea"/>
                <a:sym typeface="+mn-lt"/>
              </a:rPr>
              <a:t>使用婴儿救生衣；</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1 周岁以</a:t>
            </a:r>
            <a:r>
              <a:rPr sz="2400" b="1" dirty="0">
                <a:solidFill>
                  <a:schemeClr val="bg2">
                    <a:lumMod val="50000"/>
                  </a:schemeClr>
                </a:solidFill>
                <a:cs typeface="+mn-ea"/>
                <a:sym typeface="+mn-lt"/>
              </a:rPr>
              <a:t>上</a:t>
            </a:r>
            <a:r>
              <a:rPr sz="2400" dirty="0">
                <a:solidFill>
                  <a:schemeClr val="bg2">
                    <a:lumMod val="50000"/>
                  </a:schemeClr>
                </a:solidFill>
                <a:cs typeface="+mn-ea"/>
                <a:sym typeface="+mn-lt"/>
              </a:rPr>
              <a:t>使用成人救生衣。</a:t>
            </a:r>
            <a:endParaRPr sz="2400" dirty="0">
              <a:solidFill>
                <a:schemeClr val="bg2">
                  <a:lumMod val="50000"/>
                </a:schemeClr>
              </a:solidFill>
              <a:cs typeface="+mn-ea"/>
              <a:sym typeface="+mn-lt"/>
            </a:endParaRPr>
          </a:p>
          <a:p>
            <a:pPr>
              <a:lnSpc>
                <a:spcPct val="150000"/>
              </a:lnSpc>
              <a:buClrTx/>
              <a:buSzTx/>
              <a:buFontTx/>
            </a:pPr>
            <a:r>
              <a:rPr sz="2400" b="1" dirty="0">
                <a:solidFill>
                  <a:schemeClr val="bg2">
                    <a:lumMod val="50000"/>
                  </a:schemeClr>
                </a:solidFill>
                <a:cs typeface="+mn-ea"/>
                <a:sym typeface="+mn-lt"/>
              </a:rPr>
              <a:t>成人救生衣使用方法</a:t>
            </a:r>
            <a:endParaRPr sz="2400" b="1"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撕开包装，取出救生衣；</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经头部穿好；</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将腰部的带子扣好系紧；</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双手用力拉动，打开红色充气阀门；</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充气不足时，可使用两端人工充气管充气。</a:t>
            </a:r>
            <a:endParaRPr sz="2400" dirty="0">
              <a:solidFill>
                <a:schemeClr val="bg2">
                  <a:lumMod val="50000"/>
                </a:schemeClr>
              </a:solidFill>
              <a:cs typeface="+mn-ea"/>
              <a:sym typeface="+mn-lt"/>
            </a:endParaRPr>
          </a:p>
        </p:txBody>
      </p:sp>
      <p:sp>
        <p:nvSpPr>
          <p:cNvPr id="4" name="文本框 3"/>
          <p:cNvSpPr txBox="1"/>
          <p:nvPr/>
        </p:nvSpPr>
        <p:spPr>
          <a:xfrm>
            <a:off x="770255" y="67945"/>
            <a:ext cx="9074785" cy="922020"/>
          </a:xfrm>
          <a:prstGeom prst="rect">
            <a:avLst/>
          </a:prstGeom>
          <a:noFill/>
        </p:spPr>
        <p:txBody>
          <a:bodyPr wrap="square" rtlCol="0">
            <a:spAutoFit/>
          </a:bodyPr>
          <a:p>
            <a:pPr>
              <a:lnSpc>
                <a:spcPct val="150000"/>
              </a:lnSpc>
              <a:buClrTx/>
              <a:buSzTx/>
              <a:buFontTx/>
            </a:pPr>
            <a:r>
              <a:rPr lang="en-US" sz="3600" b="1" dirty="0">
                <a:solidFill>
                  <a:schemeClr val="bg2">
                    <a:lumMod val="50000"/>
                  </a:schemeClr>
                </a:solidFill>
                <a:cs typeface="+mn-ea"/>
                <a:sym typeface="+mn-lt"/>
              </a:rPr>
              <a:t>  </a:t>
            </a:r>
            <a:r>
              <a:rPr sz="3600" dirty="0">
                <a:solidFill>
                  <a:schemeClr val="bg2">
                    <a:lumMod val="50000"/>
                  </a:schemeClr>
                </a:solidFill>
                <a:cs typeface="+mn-ea"/>
                <a:sym typeface="+mn-lt"/>
              </a:rPr>
              <a:t>救生衣</a:t>
            </a:r>
            <a:endParaRPr lang="zh-CN" altLang="en-US" sz="3600" dirty="0">
              <a:solidFill>
                <a:schemeClr val="bg2">
                  <a:lumMod val="50000"/>
                </a:schemeClr>
              </a:solidFill>
              <a:cs typeface="+mn-ea"/>
              <a:sym typeface="+mn-lt"/>
            </a:endParaRPr>
          </a:p>
        </p:txBody>
      </p:sp>
      <p:pic>
        <p:nvPicPr>
          <p:cNvPr id="-2147482566" name="图片 -2147482567" descr="1-237-png_6_0_0_180_257_480_356_892"/>
          <p:cNvPicPr>
            <a:picLocks noChangeAspect="1"/>
          </p:cNvPicPr>
          <p:nvPr>
            <p:custDataLst>
              <p:tags r:id="rId5"/>
            </p:custDataLst>
          </p:nvPr>
        </p:nvPicPr>
        <p:blipFill>
          <a:blip r:embed="rId6"/>
          <a:stretch>
            <a:fillRect/>
          </a:stretch>
        </p:blipFill>
        <p:spPr>
          <a:xfrm>
            <a:off x="6706870" y="1250950"/>
            <a:ext cx="4069080" cy="3013710"/>
          </a:xfrm>
          <a:prstGeom prst="rect">
            <a:avLst/>
          </a:prstGeom>
          <a:noFill/>
          <a:ln w="9525">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903295" y="1185019"/>
            <a:ext cx="11288380" cy="2861310"/>
          </a:xfrm>
          <a:prstGeom prst="rect">
            <a:avLst/>
          </a:prstGeom>
          <a:noFill/>
          <a:ln>
            <a:noFill/>
          </a:ln>
        </p:spPr>
        <p:txBody>
          <a:bodyPr wrap="square" rtlCol="0">
            <a:spAutoFit/>
          </a:bodyPr>
          <a:lstStyle/>
          <a:p>
            <a:pPr lvl="0" algn="l">
              <a:lnSpc>
                <a:spcPct val="150000"/>
              </a:lnSpc>
              <a:buClrTx/>
              <a:buSzTx/>
              <a:buFontTx/>
            </a:pPr>
            <a:r>
              <a:rPr sz="2400" b="1" dirty="0">
                <a:solidFill>
                  <a:schemeClr val="bg2">
                    <a:lumMod val="50000"/>
                  </a:schemeClr>
                </a:solidFill>
                <a:cs typeface="+mn-ea"/>
                <a:sym typeface="+mn-lt"/>
              </a:rPr>
              <a:t>注意事项</a:t>
            </a:r>
            <a:endParaRPr sz="2400" b="1"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救生衣不分正反；</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不能自理以及上肢残疾的旅客，需要在穿好救生衣后立刻充气；</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其余旅客，需要在撤离至舱门口登上救生船前，对救生衣充气；</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上救生船后，按压人工充气管的顶部，可为救生衣放气。</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en-US" sz="3600" b="1" dirty="0">
                <a:solidFill>
                  <a:schemeClr val="bg2">
                    <a:lumMod val="50000"/>
                  </a:schemeClr>
                </a:solidFill>
                <a:cs typeface="+mn-ea"/>
                <a:sym typeface="+mn-lt"/>
              </a:rPr>
              <a:t> </a:t>
            </a:r>
            <a:r>
              <a:rPr sz="3600" dirty="0">
                <a:solidFill>
                  <a:schemeClr val="bg2">
                    <a:lumMod val="50000"/>
                  </a:schemeClr>
                </a:solidFill>
                <a:cs typeface="+mn-ea"/>
                <a:sym typeface="+mn-lt"/>
              </a:rPr>
              <a:t>救生衣</a:t>
            </a:r>
            <a:endParaRPr lang="zh-CN" altLang="en-US" sz="3600" dirty="0">
              <a:solidFill>
                <a:schemeClr val="bg2">
                  <a:lumMod val="50000"/>
                </a:schemeClr>
              </a:solidFill>
              <a:cs typeface="+mn-ea"/>
              <a:sym typeface="+mn-lt"/>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1078865" y="1263015"/>
            <a:ext cx="8898255" cy="3969385"/>
          </a:xfrm>
          <a:prstGeom prst="rect">
            <a:avLst/>
          </a:prstGeom>
          <a:noFill/>
          <a:ln>
            <a:noFill/>
          </a:ln>
        </p:spPr>
        <p:txBody>
          <a:bodyPr wrap="square" rtlCol="0">
            <a:spAutoFit/>
          </a:bodyPr>
          <a:lstStyle/>
          <a:p>
            <a:pPr>
              <a:lnSpc>
                <a:spcPct val="150000"/>
              </a:lnSpc>
              <a:buClrTx/>
              <a:buSzTx/>
              <a:buFontTx/>
            </a:pPr>
            <a:r>
              <a:rPr sz="2400" dirty="0">
                <a:solidFill>
                  <a:schemeClr val="bg2">
                    <a:lumMod val="50000"/>
                  </a:schemeClr>
                </a:solidFill>
                <a:cs typeface="+mn-ea"/>
                <a:sym typeface="+mn-lt"/>
              </a:rPr>
              <a:t>婴儿救生衣使用方法</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成年人协助未成年人穿戴适配的救生衣；</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撕开包装，取出救生衣；</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经头部穿好；</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将带子放在两腿之间，扣好系紧；</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打开红色充气阀门；</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充气不足时，可拉出救生衣顶端的两端人工充气管充气。</a:t>
            </a:r>
            <a:endParaRPr sz="2400" dirty="0">
              <a:solidFill>
                <a:schemeClr val="bg2">
                  <a:lumMod val="50000"/>
                </a:schemeClr>
              </a:solidFill>
              <a:cs typeface="+mn-ea"/>
              <a:sym typeface="+mn-lt"/>
            </a:endParaRPr>
          </a:p>
        </p:txBody>
      </p:sp>
      <p:sp>
        <p:nvSpPr>
          <p:cNvPr id="4" name="文本框 3"/>
          <p:cNvSpPr txBox="1"/>
          <p:nvPr/>
        </p:nvSpPr>
        <p:spPr>
          <a:xfrm>
            <a:off x="1160780" y="262890"/>
            <a:ext cx="9074785" cy="922020"/>
          </a:xfrm>
          <a:prstGeom prst="rect">
            <a:avLst/>
          </a:prstGeom>
          <a:noFill/>
        </p:spPr>
        <p:txBody>
          <a:bodyPr wrap="square" rtlCol="0">
            <a:spAutoFit/>
          </a:bodyPr>
          <a:p>
            <a:pPr lvl="0" algn="l">
              <a:lnSpc>
                <a:spcPct val="150000"/>
              </a:lnSpc>
              <a:buClrTx/>
              <a:buSzTx/>
              <a:buFontTx/>
            </a:pPr>
            <a:r>
              <a:rPr lang="en-US" sz="3600" b="1" dirty="0">
                <a:solidFill>
                  <a:schemeClr val="bg2">
                    <a:lumMod val="50000"/>
                  </a:schemeClr>
                </a:solidFill>
                <a:cs typeface="+mn-ea"/>
                <a:sym typeface="+mn-lt"/>
              </a:rPr>
              <a:t> </a:t>
            </a:r>
            <a:r>
              <a:rPr sz="3600" dirty="0">
                <a:solidFill>
                  <a:schemeClr val="bg2">
                    <a:lumMod val="50000"/>
                  </a:schemeClr>
                </a:solidFill>
                <a:cs typeface="+mn-ea"/>
                <a:sym typeface="+mn-lt"/>
              </a:rPr>
              <a:t>救生衣</a:t>
            </a:r>
            <a:endParaRPr lang="zh-CN" altLang="en-US" sz="3600" dirty="0">
              <a:solidFill>
                <a:schemeClr val="bg2">
                  <a:lumMod val="50000"/>
                </a:schemeClr>
              </a:solidFill>
              <a:cs typeface="+mn-ea"/>
              <a:sym typeface="+mn-lt"/>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783915" y="1155809"/>
            <a:ext cx="11288380" cy="1753235"/>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注意事项</a:t>
            </a:r>
            <a:endParaRPr lang="en-US" sz="2400" b="1"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1) 在水上紧急撤离时，需要将监护人的成人救生衣和该婴儿的救生衣系在一起；</a:t>
            </a:r>
            <a:endParaRPr lang="en-US" sz="2400"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2) 婴儿在抱离座位后立刻为婴儿救生衣充气。</a:t>
            </a:r>
            <a:endParaRPr lang="en-US" sz="2400" dirty="0">
              <a:solidFill>
                <a:schemeClr val="bg2">
                  <a:lumMod val="50000"/>
                </a:schemeClr>
              </a:solidFill>
              <a:cs typeface="+mn-ea"/>
              <a:sym typeface="+mn-lt"/>
            </a:endParaRPr>
          </a:p>
        </p:txBody>
      </p:sp>
      <p:sp>
        <p:nvSpPr>
          <p:cNvPr id="4" name="文本框 3"/>
          <p:cNvSpPr txBox="1"/>
          <p:nvPr/>
        </p:nvSpPr>
        <p:spPr>
          <a:xfrm>
            <a:off x="984885" y="135890"/>
            <a:ext cx="9074785" cy="922020"/>
          </a:xfrm>
          <a:prstGeom prst="rect">
            <a:avLst/>
          </a:prstGeom>
          <a:noFill/>
        </p:spPr>
        <p:txBody>
          <a:bodyPr wrap="square" rtlCol="0">
            <a:spAutoFit/>
          </a:bodyPr>
          <a:p>
            <a:pPr lvl="0" algn="l">
              <a:lnSpc>
                <a:spcPct val="150000"/>
              </a:lnSpc>
              <a:buClrTx/>
              <a:buSzTx/>
              <a:buFontTx/>
            </a:pPr>
            <a:r>
              <a:rPr lang="en-US" sz="3600" b="1" dirty="0">
                <a:solidFill>
                  <a:schemeClr val="bg2">
                    <a:lumMod val="50000"/>
                  </a:schemeClr>
                </a:solidFill>
                <a:cs typeface="+mn-ea"/>
                <a:sym typeface="+mn-lt"/>
              </a:rPr>
              <a:t> </a:t>
            </a:r>
            <a:r>
              <a:rPr sz="3600" dirty="0">
                <a:solidFill>
                  <a:schemeClr val="bg2">
                    <a:lumMod val="50000"/>
                  </a:schemeClr>
                </a:solidFill>
                <a:cs typeface="+mn-ea"/>
                <a:sym typeface="+mn-lt"/>
              </a:rPr>
              <a:t>救生衣</a:t>
            </a:r>
            <a:endParaRPr lang="zh-CN" altLang="en-US" sz="3600" dirty="0">
              <a:solidFill>
                <a:schemeClr val="tx1">
                  <a:lumMod val="65000"/>
                  <a:lumOff val="35000"/>
                </a:schemeClr>
              </a:solidFill>
              <a:cs typeface="+mn-ea"/>
              <a:sym typeface="+mn-lt"/>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773755" y="1185019"/>
            <a:ext cx="11288380" cy="2306955"/>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救生衣定位灯</a:t>
            </a:r>
            <a:endParaRPr sz="2400" b="1"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夜间使用；</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拔出救生衣上 (Pull to light) 标志，接通电池灯；</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救生衣上定位灯，遇海水后自动接通，使用时间 8- 10 小时。</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救生衣定位灯</a:t>
            </a:r>
            <a:endParaRPr lang="zh-CN" altLang="en-US" sz="3600" dirty="0">
              <a:solidFill>
                <a:schemeClr val="bg2">
                  <a:lumMod val="50000"/>
                </a:schemeClr>
              </a:solidFill>
              <a:cs typeface="+mn-ea"/>
              <a:sym typeface="+mn-lt"/>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5169535"/>
          </a:xfrm>
          <a:prstGeom prst="rect">
            <a:avLst/>
          </a:prstGeom>
          <a:noFill/>
          <a:ln>
            <a:noFill/>
          </a:ln>
        </p:spPr>
        <p:txBody>
          <a:bodyPr wrap="square" rtlCol="0">
            <a:spAutoFit/>
          </a:bodyPr>
          <a:lstStyle/>
          <a:p>
            <a:pPr>
              <a:lnSpc>
                <a:spcPct val="150000"/>
              </a:lnSpc>
              <a:buClrTx/>
              <a:buSzTx/>
              <a:buFontTx/>
            </a:pPr>
            <a:r>
              <a:rPr sz="2000" b="1" dirty="0">
                <a:solidFill>
                  <a:schemeClr val="bg2">
                    <a:lumMod val="50000"/>
                  </a:schemeClr>
                </a:solidFill>
                <a:cs typeface="+mn-ea"/>
                <a:sym typeface="+mn-lt"/>
              </a:rPr>
              <a:t>使用</a:t>
            </a:r>
            <a:r>
              <a:rPr lang="zh-CN" sz="2000" b="1" dirty="0">
                <a:solidFill>
                  <a:schemeClr val="bg2">
                    <a:lumMod val="50000"/>
                  </a:schemeClr>
                </a:solidFill>
                <a:cs typeface="+mn-ea"/>
                <a:sym typeface="+mn-lt"/>
              </a:rPr>
              <a:t>方法：</a:t>
            </a:r>
            <a:endParaRPr sz="2000" b="1" dirty="0">
              <a:solidFill>
                <a:schemeClr val="bg2">
                  <a:lumMod val="50000"/>
                </a:schemeClr>
              </a:solidFill>
              <a:cs typeface="+mn-ea"/>
              <a:sym typeface="+mn-lt"/>
            </a:endParaRPr>
          </a:p>
          <a:p>
            <a:pPr marL="457200" indent="-457200">
              <a:lnSpc>
                <a:spcPct val="150000"/>
              </a:lnSpc>
              <a:buClrTx/>
              <a:buSzTx/>
              <a:buFontTx/>
              <a:buAutoNum type="arabicPeriod"/>
            </a:pPr>
            <a:r>
              <a:rPr sz="2000" dirty="0">
                <a:solidFill>
                  <a:schemeClr val="bg2">
                    <a:lumMod val="50000"/>
                  </a:schemeClr>
                </a:solidFill>
                <a:cs typeface="+mn-ea"/>
                <a:sym typeface="+mn-lt"/>
              </a:rPr>
              <a:t>将圆形救生筏搬运到待用出口附近并固定；</a:t>
            </a:r>
            <a:endParaRPr sz="2000" dirty="0">
              <a:solidFill>
                <a:schemeClr val="bg2">
                  <a:lumMod val="50000"/>
                </a:schemeClr>
              </a:solidFill>
              <a:cs typeface="+mn-ea"/>
              <a:sym typeface="+mn-lt"/>
            </a:endParaRPr>
          </a:p>
          <a:p>
            <a:pPr marL="457200" indent="-457200">
              <a:lnSpc>
                <a:spcPct val="150000"/>
              </a:lnSpc>
              <a:buClrTx/>
              <a:buSzTx/>
              <a:buFontTx/>
              <a:buAutoNum type="arabicPeriod"/>
            </a:pPr>
            <a:r>
              <a:rPr sz="2000" dirty="0">
                <a:solidFill>
                  <a:schemeClr val="bg2">
                    <a:lumMod val="50000"/>
                  </a:schemeClr>
                </a:solidFill>
                <a:cs typeface="+mn-ea"/>
                <a:sym typeface="+mn-lt"/>
              </a:rPr>
              <a:t>飞机完全停稳且舱门打开；</a:t>
            </a:r>
            <a:endParaRPr sz="2000" dirty="0">
              <a:solidFill>
                <a:schemeClr val="bg2">
                  <a:lumMod val="50000"/>
                </a:schemeClr>
              </a:solidFill>
              <a:cs typeface="+mn-ea"/>
              <a:sym typeface="+mn-lt"/>
            </a:endParaRPr>
          </a:p>
          <a:p>
            <a:pPr marL="457200" indent="-457200">
              <a:lnSpc>
                <a:spcPct val="150000"/>
              </a:lnSpc>
              <a:buClrTx/>
              <a:buSzTx/>
              <a:buFontTx/>
              <a:buAutoNum type="arabicPeriod"/>
            </a:pPr>
            <a:r>
              <a:rPr sz="2000" dirty="0">
                <a:solidFill>
                  <a:schemeClr val="bg2">
                    <a:lumMod val="50000"/>
                  </a:schemeClr>
                </a:solidFill>
                <a:cs typeface="+mn-ea"/>
                <a:sym typeface="+mn-lt"/>
              </a:rPr>
              <a:t>将筏搬到出口；</a:t>
            </a:r>
            <a:endParaRPr sz="2000" dirty="0">
              <a:solidFill>
                <a:schemeClr val="bg2">
                  <a:lumMod val="50000"/>
                </a:schemeClr>
              </a:solidFill>
              <a:cs typeface="+mn-ea"/>
              <a:sym typeface="+mn-lt"/>
            </a:endParaRPr>
          </a:p>
          <a:p>
            <a:pPr marL="457200" indent="-457200">
              <a:lnSpc>
                <a:spcPct val="150000"/>
              </a:lnSpc>
              <a:buClrTx/>
              <a:buSzTx/>
              <a:buFontTx/>
              <a:buAutoNum type="arabicPeriod"/>
            </a:pPr>
            <a:r>
              <a:rPr sz="2000" dirty="0">
                <a:solidFill>
                  <a:schemeClr val="bg2">
                    <a:lumMod val="50000"/>
                  </a:schemeClr>
                </a:solidFill>
                <a:cs typeface="+mn-ea"/>
                <a:sym typeface="+mn-lt"/>
              </a:rPr>
              <a:t>打开红色盖板，拉出救生筏系留绳，固定在飞机结构上 (戈特棒或座椅安全 带) ；</a:t>
            </a:r>
            <a:endParaRPr sz="2000" dirty="0">
              <a:solidFill>
                <a:schemeClr val="bg2">
                  <a:lumMod val="50000"/>
                </a:schemeClr>
              </a:solidFill>
              <a:cs typeface="+mn-ea"/>
              <a:sym typeface="+mn-lt"/>
            </a:endParaRPr>
          </a:p>
          <a:p>
            <a:pPr marL="457200" indent="-457200">
              <a:lnSpc>
                <a:spcPct val="150000"/>
              </a:lnSpc>
              <a:buClrTx/>
              <a:buSzTx/>
              <a:buFontTx/>
              <a:buAutoNum type="arabicPeriod"/>
            </a:pPr>
            <a:r>
              <a:rPr sz="2000" dirty="0">
                <a:solidFill>
                  <a:schemeClr val="bg2">
                    <a:lumMod val="50000"/>
                  </a:schemeClr>
                </a:solidFill>
                <a:cs typeface="+mn-ea"/>
                <a:sym typeface="+mn-lt"/>
              </a:rPr>
              <a:t>抛放圆形救生筏，拉动系留绳直到出现彩色标志，用力拉出系留绳直至触发筏的充气装置；</a:t>
            </a:r>
            <a:endParaRPr sz="2000" dirty="0">
              <a:solidFill>
                <a:schemeClr val="bg2">
                  <a:lumMod val="50000"/>
                </a:schemeClr>
              </a:solidFill>
              <a:cs typeface="+mn-ea"/>
              <a:sym typeface="+mn-lt"/>
            </a:endParaRPr>
          </a:p>
          <a:p>
            <a:pPr marL="457200" indent="-457200">
              <a:lnSpc>
                <a:spcPct val="150000"/>
              </a:lnSpc>
              <a:buClrTx/>
              <a:buSzTx/>
              <a:buFontTx/>
              <a:buAutoNum type="arabicPeriod"/>
            </a:pPr>
            <a:r>
              <a:rPr sz="2000" dirty="0">
                <a:solidFill>
                  <a:schemeClr val="bg2">
                    <a:lumMod val="50000"/>
                  </a:schemeClr>
                </a:solidFill>
                <a:cs typeface="+mn-ea"/>
                <a:sym typeface="+mn-lt"/>
              </a:rPr>
              <a:t>观察救生筏完全充气后，拉动系留绳直至圆形救生筏紧靠舱门/地板高度应急出口/翼上应急出口外部的机翼前沿襟翼或后沿襟翼；</a:t>
            </a:r>
            <a:endParaRPr sz="2000" dirty="0">
              <a:solidFill>
                <a:schemeClr val="bg2">
                  <a:lumMod val="50000"/>
                </a:schemeClr>
              </a:solidFill>
              <a:cs typeface="+mn-ea"/>
              <a:sym typeface="+mn-lt"/>
            </a:endParaRPr>
          </a:p>
          <a:p>
            <a:pPr marL="457200" indent="-457200">
              <a:lnSpc>
                <a:spcPct val="150000"/>
              </a:lnSpc>
              <a:buClrTx/>
              <a:buSzTx/>
              <a:buFontTx/>
              <a:buAutoNum type="arabicPeriod"/>
            </a:pPr>
            <a:r>
              <a:rPr sz="2000" dirty="0">
                <a:solidFill>
                  <a:schemeClr val="bg2">
                    <a:lumMod val="50000"/>
                  </a:schemeClr>
                </a:solidFill>
                <a:cs typeface="+mn-ea"/>
                <a:sym typeface="+mn-lt"/>
              </a:rPr>
              <a:t>指挥旅客登筏；</a:t>
            </a:r>
            <a:endParaRPr sz="2000" dirty="0">
              <a:solidFill>
                <a:schemeClr val="bg2">
                  <a:lumMod val="50000"/>
                </a:schemeClr>
              </a:solidFill>
              <a:cs typeface="+mn-ea"/>
              <a:sym typeface="+mn-lt"/>
            </a:endParaRPr>
          </a:p>
          <a:p>
            <a:pPr marL="457200" indent="-457200">
              <a:lnSpc>
                <a:spcPct val="150000"/>
              </a:lnSpc>
              <a:buClrTx/>
              <a:buSzTx/>
              <a:buFontTx/>
              <a:buAutoNum type="arabicPeriod"/>
            </a:pPr>
            <a:r>
              <a:rPr sz="2000" dirty="0">
                <a:solidFill>
                  <a:schemeClr val="bg2">
                    <a:lumMod val="50000"/>
                  </a:schemeClr>
                </a:solidFill>
                <a:cs typeface="+mn-ea"/>
                <a:sym typeface="+mn-lt"/>
              </a:rPr>
              <a:t>旅客全部登筏后，用刀具割断系留绳，圆形救生筏与机身彻底脱离；</a:t>
            </a:r>
            <a:endParaRPr sz="2000" dirty="0">
              <a:solidFill>
                <a:schemeClr val="bg2">
                  <a:lumMod val="50000"/>
                </a:schemeClr>
              </a:solidFill>
              <a:cs typeface="+mn-ea"/>
              <a:sym typeface="+mn-lt"/>
            </a:endParaRPr>
          </a:p>
          <a:p>
            <a:pPr marL="457200" indent="-457200">
              <a:lnSpc>
                <a:spcPct val="150000"/>
              </a:lnSpc>
              <a:buClrTx/>
              <a:buSzTx/>
              <a:buFontTx/>
              <a:buAutoNum type="arabicPeriod"/>
            </a:pPr>
            <a:r>
              <a:rPr sz="2000" dirty="0">
                <a:solidFill>
                  <a:schemeClr val="bg2">
                    <a:lumMod val="50000"/>
                  </a:schemeClr>
                </a:solidFill>
                <a:cs typeface="+mn-ea"/>
                <a:sym typeface="+mn-lt"/>
              </a:rPr>
              <a:t>指挥筏上人员将圆形救生筏划离机体至安全地带。</a:t>
            </a:r>
            <a:endParaRPr sz="20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a:lnSpc>
                <a:spcPct val="150000"/>
              </a:lnSpc>
              <a:buClrTx/>
              <a:buSzTx/>
              <a:buFontTx/>
            </a:pPr>
            <a:r>
              <a:rPr lang="zh-CN" altLang="en-US" sz="3600" dirty="0">
                <a:solidFill>
                  <a:schemeClr val="bg2">
                    <a:lumMod val="50000"/>
                  </a:schemeClr>
                </a:solidFill>
                <a:cs typeface="+mn-ea"/>
                <a:sym typeface="+mn-lt"/>
              </a:rPr>
              <a:t>圆形救生筏</a:t>
            </a:r>
            <a:endParaRPr lang="zh-CN" altLang="en-US" sz="3600" dirty="0">
              <a:solidFill>
                <a:schemeClr val="bg2">
                  <a:lumMod val="50000"/>
                </a:schemeClr>
              </a:solidFill>
              <a:cs typeface="+mn-ea"/>
              <a:sym typeface="+mn-lt"/>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1753235"/>
          </a:xfrm>
          <a:prstGeom prst="rect">
            <a:avLst/>
          </a:prstGeom>
          <a:noFill/>
          <a:ln>
            <a:noFill/>
          </a:ln>
        </p:spPr>
        <p:txBody>
          <a:bodyPr wrap="square" rtlCol="0">
            <a:spAutoFit/>
          </a:bodyPr>
          <a:lstStyle/>
          <a:p>
            <a:pPr>
              <a:lnSpc>
                <a:spcPct val="150000"/>
              </a:lnSpc>
              <a:buClrTx/>
              <a:buSzTx/>
              <a:buFontTx/>
            </a:pPr>
            <a:r>
              <a:rPr lang="en-US" sz="2400" dirty="0">
                <a:solidFill>
                  <a:schemeClr val="bg2">
                    <a:lumMod val="50000"/>
                  </a:schemeClr>
                </a:solidFill>
                <a:cs typeface="+mn-ea"/>
                <a:sym typeface="+mn-lt"/>
              </a:rPr>
              <a:t>    </a:t>
            </a:r>
            <a:r>
              <a:rPr sz="2400" b="1" dirty="0">
                <a:solidFill>
                  <a:schemeClr val="bg2">
                    <a:lumMod val="50000"/>
                  </a:schemeClr>
                </a:solidFill>
                <a:cs typeface="+mn-ea"/>
                <a:sym typeface="+mn-lt"/>
              </a:rPr>
              <a:t>使用方法：</a:t>
            </a:r>
            <a:endParaRPr sz="2400" dirty="0">
              <a:solidFill>
                <a:schemeClr val="bg2">
                  <a:lumMod val="50000"/>
                </a:schemeClr>
              </a:solidFill>
              <a:cs typeface="+mn-ea"/>
              <a:sym typeface="+mn-lt"/>
            </a:endParaRPr>
          </a:p>
          <a:p>
            <a:pPr>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取下扩音器，将嗽叭口面向受话者，紧握手柄启动送话功能，绿色指示灯闪亮， 即可送话。当拔出扩音器一侧的销子时，扩音器会发出警报声。</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a:lnSpc>
                <a:spcPct val="150000"/>
              </a:lnSpc>
              <a:buClrTx/>
              <a:buSzTx/>
              <a:buFontTx/>
            </a:pPr>
            <a:r>
              <a:rPr sz="3600" dirty="0">
                <a:solidFill>
                  <a:schemeClr val="bg2">
                    <a:lumMod val="50000"/>
                  </a:schemeClr>
                </a:solidFill>
                <a:cs typeface="+mn-ea"/>
                <a:sym typeface="+mn-lt"/>
              </a:rPr>
              <a:t>扩音器</a:t>
            </a:r>
            <a:endParaRPr lang="zh-CN" altLang="en-US" sz="3600" dirty="0">
              <a:solidFill>
                <a:schemeClr val="bg2">
                  <a:lumMod val="50000"/>
                </a:schemeClr>
              </a:solidFill>
              <a:cs typeface="+mn-ea"/>
              <a:sym typeface="+mn-lt"/>
            </a:endParaRPr>
          </a:p>
        </p:txBody>
      </p:sp>
      <p:pic>
        <p:nvPicPr>
          <p:cNvPr id="-2147482563" name="图片 153" descr="说明: 3-7 扩音器"/>
          <p:cNvPicPr>
            <a:picLocks noChangeAspect="1"/>
          </p:cNvPicPr>
          <p:nvPr>
            <p:custDataLst>
              <p:tags r:id="rId5"/>
            </p:custDataLst>
          </p:nvPr>
        </p:nvPicPr>
        <p:blipFill>
          <a:blip r:embed="rId6"/>
          <a:stretch>
            <a:fillRect/>
          </a:stretch>
        </p:blipFill>
        <p:spPr>
          <a:xfrm>
            <a:off x="3514090" y="3688715"/>
            <a:ext cx="4893945" cy="2555240"/>
          </a:xfrm>
          <a:prstGeom prst="rect">
            <a:avLst/>
          </a:prstGeom>
          <a:noFill/>
          <a:ln w="9525">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903295" y="1379964"/>
            <a:ext cx="11288380" cy="2306955"/>
          </a:xfrm>
          <a:prstGeom prst="rect">
            <a:avLst/>
          </a:prstGeom>
          <a:noFill/>
          <a:ln>
            <a:noFill/>
          </a:ln>
        </p:spPr>
        <p:txBody>
          <a:bodyPr wrap="square" rtlCol="0">
            <a:spAutoFit/>
          </a:bodyPr>
          <a:lstStyle/>
          <a:p>
            <a:pPr>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使用方法：</a:t>
            </a:r>
            <a:endParaRPr sz="2400" b="1" dirty="0">
              <a:solidFill>
                <a:schemeClr val="bg2">
                  <a:lumMod val="50000"/>
                </a:schemeClr>
              </a:solidFill>
              <a:cs typeface="+mn-ea"/>
              <a:sym typeface="+mn-lt"/>
            </a:endParaRPr>
          </a:p>
          <a:p>
            <a:pPr>
              <a:lnSpc>
                <a:spcPct val="150000"/>
              </a:lnSpc>
              <a:buClrTx/>
              <a:buSzTx/>
              <a:buFontTx/>
            </a:pPr>
            <a:r>
              <a:rPr lang="en-US" sz="2400" b="1" dirty="0">
                <a:solidFill>
                  <a:schemeClr val="bg2">
                    <a:lumMod val="50000"/>
                  </a:schemeClr>
                </a:solidFill>
                <a:cs typeface="+mn-ea"/>
                <a:sym typeface="+mn-lt"/>
              </a:rPr>
              <a:t>   </a:t>
            </a:r>
            <a:r>
              <a:rPr sz="2400" dirty="0">
                <a:solidFill>
                  <a:schemeClr val="bg2">
                    <a:lumMod val="50000"/>
                  </a:schemeClr>
                </a:solidFill>
                <a:cs typeface="+mn-ea"/>
                <a:sym typeface="+mn-lt"/>
              </a:rPr>
              <a:t>将手电筒从固定支架上取下，系统自动工作。使用后，将其放回固定支架，灯灭。</a:t>
            </a:r>
            <a:endParaRPr sz="2400" b="1" dirty="0">
              <a:solidFill>
                <a:schemeClr val="bg2">
                  <a:lumMod val="50000"/>
                </a:schemeClr>
              </a:solidFill>
              <a:cs typeface="+mn-ea"/>
              <a:sym typeface="+mn-lt"/>
            </a:endParaRPr>
          </a:p>
          <a:p>
            <a:pPr>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注意事项</a:t>
            </a:r>
            <a:r>
              <a:rPr lang="zh-CN" sz="2400" b="1" dirty="0">
                <a:solidFill>
                  <a:schemeClr val="bg2">
                    <a:lumMod val="50000"/>
                  </a:schemeClr>
                </a:solidFill>
                <a:cs typeface="+mn-ea"/>
                <a:sym typeface="+mn-lt"/>
              </a:rPr>
              <a:t>：</a:t>
            </a:r>
            <a:endParaRPr sz="2400" b="1" dirty="0">
              <a:solidFill>
                <a:schemeClr val="bg2">
                  <a:lumMod val="50000"/>
                </a:schemeClr>
              </a:solidFill>
              <a:cs typeface="+mn-ea"/>
              <a:sym typeface="+mn-lt"/>
            </a:endParaRPr>
          </a:p>
          <a:p>
            <a:pPr>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底座无充电功能</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a:lnSpc>
                <a:spcPct val="150000"/>
              </a:lnSpc>
              <a:buClrTx/>
              <a:buSzTx/>
              <a:buFontTx/>
            </a:pPr>
            <a:r>
              <a:rPr lang="en-US" sz="3600" b="1" dirty="0">
                <a:solidFill>
                  <a:schemeClr val="bg2">
                    <a:lumMod val="50000"/>
                  </a:schemeClr>
                </a:solidFill>
                <a:cs typeface="+mn-ea"/>
                <a:sym typeface="+mn-lt"/>
              </a:rPr>
              <a:t> </a:t>
            </a:r>
            <a:r>
              <a:rPr sz="3600" b="1" dirty="0">
                <a:solidFill>
                  <a:schemeClr val="bg2">
                    <a:lumMod val="50000"/>
                  </a:schemeClr>
                </a:solidFill>
                <a:cs typeface="+mn-ea"/>
                <a:sym typeface="+mn-lt"/>
              </a:rPr>
              <a:t>应急手电筒</a:t>
            </a:r>
            <a:endParaRPr lang="zh-CN" altLang="en-US" sz="3600" b="1" dirty="0">
              <a:solidFill>
                <a:schemeClr val="bg2">
                  <a:lumMod val="50000"/>
                </a:schemeClr>
              </a:solidFill>
              <a:cs typeface="+mn-ea"/>
              <a:sym typeface="+mn-lt"/>
            </a:endParaRPr>
          </a:p>
        </p:txBody>
      </p:sp>
      <p:pic>
        <p:nvPicPr>
          <p:cNvPr id="-2147482562" name="图片 154" descr="说明: 3-8 应急手电筒"/>
          <p:cNvPicPr>
            <a:picLocks noChangeAspect="1"/>
          </p:cNvPicPr>
          <p:nvPr>
            <p:custDataLst>
              <p:tags r:id="rId5"/>
            </p:custDataLst>
          </p:nvPr>
        </p:nvPicPr>
        <p:blipFill>
          <a:blip r:embed="rId6"/>
          <a:srcRect t="24429" b="22720"/>
          <a:stretch>
            <a:fillRect/>
          </a:stretch>
        </p:blipFill>
        <p:spPr>
          <a:xfrm>
            <a:off x="5476240" y="3151505"/>
            <a:ext cx="3354705" cy="3143885"/>
          </a:xfrm>
          <a:prstGeom prst="rect">
            <a:avLst/>
          </a:prstGeom>
          <a:noFill/>
          <a:ln w="9525">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875030" y="1205865"/>
            <a:ext cx="10126980" cy="3415030"/>
          </a:xfrm>
          <a:prstGeom prst="rect">
            <a:avLst/>
          </a:prstGeom>
          <a:noFill/>
          <a:ln>
            <a:noFill/>
          </a:ln>
        </p:spPr>
        <p:txBody>
          <a:bodyPr wrap="square" rtlCol="0">
            <a:spAutoFit/>
          </a:bodyPr>
          <a:lstStyle/>
          <a:p>
            <a:pPr>
              <a:lnSpc>
                <a:spcPct val="150000"/>
              </a:lnSpc>
              <a:buClrTx/>
              <a:buSzTx/>
              <a:buFontTx/>
            </a:pPr>
            <a:r>
              <a:rPr sz="2400" dirty="0">
                <a:solidFill>
                  <a:schemeClr val="bg2">
                    <a:lumMod val="50000"/>
                  </a:schemeClr>
                </a:solidFill>
                <a:cs typeface="+mn-ea"/>
                <a:sym typeface="+mn-lt"/>
              </a:rPr>
              <a:t>配备的目的是为了救治和维持机上人员基本生存提供帮助。</a:t>
            </a:r>
            <a:endParaRPr sz="2400" dirty="0">
              <a:solidFill>
                <a:schemeClr val="bg2">
                  <a:lumMod val="50000"/>
                </a:schemeClr>
              </a:solidFill>
              <a:cs typeface="+mn-ea"/>
              <a:sym typeface="+mn-lt"/>
            </a:endParaRPr>
          </a:p>
          <a:p>
            <a:pPr>
              <a:lnSpc>
                <a:spcPct val="150000"/>
              </a:lnSpc>
              <a:buClrTx/>
              <a:buSzTx/>
              <a:buFontTx/>
            </a:pPr>
            <a:r>
              <a:rPr sz="2400" b="1" dirty="0">
                <a:solidFill>
                  <a:schemeClr val="bg2">
                    <a:lumMod val="50000"/>
                  </a:schemeClr>
                </a:solidFill>
                <a:cs typeface="+mn-ea"/>
                <a:sym typeface="+mn-lt"/>
              </a:rPr>
              <a:t>信号筒</a:t>
            </a:r>
            <a:endParaRPr sz="2400" b="1" dirty="0">
              <a:solidFill>
                <a:schemeClr val="bg2">
                  <a:lumMod val="50000"/>
                </a:schemeClr>
              </a:solidFill>
              <a:cs typeface="+mn-ea"/>
              <a:sym typeface="+mn-lt"/>
            </a:endParaRPr>
          </a:p>
          <a:p>
            <a:pPr>
              <a:lnSpc>
                <a:spcPct val="150000"/>
              </a:lnSpc>
              <a:buClrTx/>
              <a:buSzTx/>
              <a:buFontTx/>
            </a:pPr>
            <a:r>
              <a:rPr sz="2400" dirty="0">
                <a:solidFill>
                  <a:schemeClr val="bg2">
                    <a:lumMod val="50000"/>
                  </a:schemeClr>
                </a:solidFill>
                <a:cs typeface="+mn-ea"/>
                <a:sym typeface="+mn-lt"/>
              </a:rPr>
              <a:t>是一种向外界发出求救信号的设备，信号筒的两个端口均可使用，释放求救信号。</a:t>
            </a:r>
            <a:endParaRPr sz="2400" dirty="0">
              <a:solidFill>
                <a:schemeClr val="bg2">
                  <a:lumMod val="50000"/>
                </a:schemeClr>
              </a:solidFill>
              <a:cs typeface="+mn-ea"/>
              <a:sym typeface="+mn-lt"/>
            </a:endParaRPr>
          </a:p>
          <a:p>
            <a:pPr>
              <a:lnSpc>
                <a:spcPct val="150000"/>
              </a:lnSpc>
              <a:buClrTx/>
              <a:buSzTx/>
              <a:buFontTx/>
            </a:pPr>
            <a:r>
              <a:rPr sz="2400" dirty="0">
                <a:solidFill>
                  <a:schemeClr val="bg2">
                    <a:lumMod val="50000"/>
                  </a:schemeClr>
                </a:solidFill>
                <a:cs typeface="+mn-ea"/>
                <a:sym typeface="+mn-lt"/>
              </a:rPr>
              <a:t>a)白天：使用信号筒呈现橘黄色平滑的一端，释放后，呈现橘黄色的烟雾；</a:t>
            </a:r>
            <a:endParaRPr sz="2400" dirty="0">
              <a:solidFill>
                <a:schemeClr val="bg2">
                  <a:lumMod val="50000"/>
                </a:schemeClr>
              </a:solidFill>
              <a:cs typeface="+mn-ea"/>
              <a:sym typeface="+mn-lt"/>
            </a:endParaRPr>
          </a:p>
          <a:p>
            <a:pPr>
              <a:lnSpc>
                <a:spcPct val="150000"/>
              </a:lnSpc>
              <a:buClrTx/>
              <a:buSzTx/>
              <a:buFontTx/>
            </a:pPr>
            <a:r>
              <a:rPr sz="2400" dirty="0">
                <a:solidFill>
                  <a:schemeClr val="bg2">
                    <a:lumMod val="50000"/>
                  </a:schemeClr>
                </a:solidFill>
                <a:cs typeface="+mn-ea"/>
                <a:sym typeface="+mn-lt"/>
              </a:rPr>
              <a:t>b)夜晚：使用信号筒呈现红色凸起的一端，释放后，呈现红色的火光。</a:t>
            </a:r>
            <a:endParaRPr sz="2400" dirty="0">
              <a:solidFill>
                <a:schemeClr val="bg2">
                  <a:lumMod val="50000"/>
                </a:schemeClr>
              </a:solidFill>
              <a:cs typeface="+mn-ea"/>
              <a:sym typeface="+mn-lt"/>
            </a:endParaRPr>
          </a:p>
        </p:txBody>
      </p:sp>
      <p:sp>
        <p:nvSpPr>
          <p:cNvPr id="4" name="文本框 3"/>
          <p:cNvSpPr txBox="1"/>
          <p:nvPr/>
        </p:nvSpPr>
        <p:spPr>
          <a:xfrm>
            <a:off x="1160780" y="262890"/>
            <a:ext cx="9074785" cy="1099820"/>
          </a:xfrm>
          <a:prstGeom prst="rect">
            <a:avLst/>
          </a:prstGeom>
          <a:noFill/>
        </p:spPr>
        <p:txBody>
          <a:bodyPr wrap="square" rtlCol="0">
            <a:noAutofit/>
          </a:bodyPr>
          <a:p>
            <a:pPr lvl="0" algn="l">
              <a:lnSpc>
                <a:spcPct val="150000"/>
              </a:lnSpc>
              <a:buClrTx/>
              <a:buSzTx/>
              <a:buFontTx/>
            </a:pPr>
            <a:r>
              <a:rPr sz="3600" dirty="0">
                <a:solidFill>
                  <a:schemeClr val="bg2">
                    <a:lumMod val="50000"/>
                  </a:schemeClr>
                </a:solidFill>
                <a:cs typeface="+mn-ea"/>
                <a:sym typeface="+mn-lt"/>
              </a:rPr>
              <a:t>救命包</a:t>
            </a:r>
            <a:endParaRPr lang="en-US" altLang="zh-CN" sz="3600" b="1" dirty="0">
              <a:solidFill>
                <a:schemeClr val="bg2">
                  <a:lumMod val="50000"/>
                </a:schemeClr>
              </a:solidFill>
              <a:cs typeface="+mn-ea"/>
              <a:sym typeface="+mn-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387040" y="1498709"/>
            <a:ext cx="11288380" cy="2399665"/>
          </a:xfrm>
          <a:prstGeom prst="rect">
            <a:avLst/>
          </a:prstGeom>
          <a:noFill/>
          <a:ln>
            <a:noFill/>
          </a:ln>
        </p:spPr>
        <p:txBody>
          <a:bodyPr wrap="square" rtlCol="0">
            <a:spAutoFit/>
          </a:bodyPr>
          <a:lstStyle/>
          <a:p>
            <a:pPr>
              <a:lnSpc>
                <a:spcPct val="150000"/>
              </a:lnSpc>
            </a:pPr>
            <a:r>
              <a:rPr lang="en-US" altLang="zh-CN" sz="2000" dirty="0">
                <a:solidFill>
                  <a:schemeClr val="bg2">
                    <a:lumMod val="50000"/>
                  </a:schemeClr>
                </a:solidFill>
                <a:cs typeface="+mn-ea"/>
                <a:sym typeface="+mn-lt"/>
              </a:rPr>
              <a:t>    衣帽间分为封闭式和敞开式两种。主要有</a:t>
            </a:r>
            <a:r>
              <a:rPr lang="en-US" altLang="zh-CN" sz="2000" b="1" dirty="0">
                <a:solidFill>
                  <a:schemeClr val="bg2">
                    <a:lumMod val="50000"/>
                  </a:schemeClr>
                </a:solidFill>
                <a:cs typeface="+mn-ea"/>
                <a:sym typeface="+mn-lt"/>
              </a:rPr>
              <a:t>衣帽架、照明和锁扣</a:t>
            </a:r>
            <a:r>
              <a:rPr lang="en-US" altLang="zh-CN" sz="2000" dirty="0">
                <a:solidFill>
                  <a:schemeClr val="bg2">
                    <a:lumMod val="50000"/>
                  </a:schemeClr>
                </a:solidFill>
                <a:cs typeface="+mn-ea"/>
                <a:sym typeface="+mn-lt"/>
              </a:rPr>
              <a:t>三部分组成， 主要用于存储衣服，也可用于存放轮椅、可折叠婴儿车等行李物品。</a:t>
            </a:r>
            <a:endParaRPr lang="en-US" altLang="zh-CN" sz="2000" dirty="0">
              <a:solidFill>
                <a:schemeClr val="bg2">
                  <a:lumMod val="50000"/>
                </a:schemeClr>
              </a:solidFill>
              <a:cs typeface="+mn-ea"/>
              <a:sym typeface="+mn-lt"/>
            </a:endParaRPr>
          </a:p>
          <a:p>
            <a:pPr>
              <a:lnSpc>
                <a:spcPct val="150000"/>
              </a:lnSpc>
            </a:pPr>
            <a:r>
              <a:rPr lang="en-US" altLang="zh-CN" sz="2000" dirty="0">
                <a:solidFill>
                  <a:schemeClr val="bg2">
                    <a:lumMod val="50000"/>
                  </a:schemeClr>
                </a:solidFill>
                <a:cs typeface="+mn-ea"/>
                <a:sym typeface="+mn-lt"/>
              </a:rPr>
              <a:t>    封闭式衣帽间一般门上有个锁扣，通过旋转锁扣等操作打开衣帽间，可将需要存放的衣服或行李物品放置在衣帽间中，并在存放完毕后将衣帽间关闭扣好。</a:t>
            </a:r>
            <a:endParaRPr lang="en-US" altLang="zh-CN" sz="2000" dirty="0">
              <a:solidFill>
                <a:schemeClr val="bg2">
                  <a:lumMod val="50000"/>
                </a:schemeClr>
              </a:solidFill>
              <a:cs typeface="+mn-ea"/>
              <a:sym typeface="+mn-lt"/>
            </a:endParaRPr>
          </a:p>
          <a:p>
            <a:pPr>
              <a:lnSpc>
                <a:spcPct val="150000"/>
              </a:lnSpc>
            </a:pPr>
            <a:r>
              <a:rPr lang="en-US" altLang="zh-CN" sz="2000" b="1" dirty="0">
                <a:solidFill>
                  <a:schemeClr val="bg2">
                    <a:lumMod val="50000"/>
                  </a:schemeClr>
                </a:solidFill>
                <a:cs typeface="+mn-ea"/>
                <a:sym typeface="+mn-lt"/>
              </a:rPr>
              <a:t>    敞开式衣帽间仅能悬挂衣物，不能存储行李物品。</a:t>
            </a:r>
            <a:endParaRPr lang="en-US" altLang="zh-CN" sz="2000" b="1" dirty="0">
              <a:solidFill>
                <a:schemeClr val="bg2">
                  <a:lumMod val="50000"/>
                </a:schemeClr>
              </a:solidFill>
              <a:cs typeface="+mn-ea"/>
              <a:sym typeface="+mn-lt"/>
            </a:endParaRPr>
          </a:p>
        </p:txBody>
      </p:sp>
      <p:sp>
        <p:nvSpPr>
          <p:cNvPr id="2" name="矩形 1"/>
          <p:cNvSpPr/>
          <p:nvPr/>
        </p:nvSpPr>
        <p:spPr>
          <a:xfrm>
            <a:off x="730885" y="524510"/>
            <a:ext cx="8126730" cy="706755"/>
          </a:xfrm>
          <a:prstGeom prst="rect">
            <a:avLst/>
          </a:prstGeom>
        </p:spPr>
        <p:txBody>
          <a:bodyPr wrap="square">
            <a:spAutoFit/>
          </a:bodyPr>
          <a:p>
            <a:endParaRPr lang="zh-CN" altLang="en-US" sz="4000" dirty="0">
              <a:solidFill>
                <a:schemeClr val="tx1">
                  <a:lumMod val="65000"/>
                  <a:lumOff val="35000"/>
                </a:schemeClr>
              </a:solidFill>
              <a:cs typeface="+mn-ea"/>
              <a:sym typeface="+mn-lt"/>
            </a:endParaRPr>
          </a:p>
        </p:txBody>
      </p:sp>
      <p:sp>
        <p:nvSpPr>
          <p:cNvPr id="3" name="文本框 2"/>
          <p:cNvSpPr txBox="1"/>
          <p:nvPr/>
        </p:nvSpPr>
        <p:spPr>
          <a:xfrm>
            <a:off x="843280" y="370205"/>
            <a:ext cx="6096000" cy="1014730"/>
          </a:xfrm>
          <a:prstGeom prst="rect">
            <a:avLst/>
          </a:prstGeom>
          <a:noFill/>
        </p:spPr>
        <p:txBody>
          <a:bodyPr wrap="square" rtlCol="0" anchor="t">
            <a:spAutoFit/>
          </a:bodyPr>
          <a:p>
            <a:pPr>
              <a:lnSpc>
                <a:spcPct val="150000"/>
              </a:lnSpc>
            </a:pPr>
            <a:r>
              <a:rPr lang="zh-CN" altLang="en-US" sz="4000" dirty="0">
                <a:solidFill>
                  <a:schemeClr val="bg2">
                    <a:lumMod val="50000"/>
                  </a:schemeClr>
                </a:solidFill>
                <a:cs typeface="+mn-ea"/>
                <a:sym typeface="+mn-lt"/>
              </a:rPr>
              <a:t>衣帽间</a:t>
            </a:r>
            <a:endParaRPr lang="zh-CN" altLang="en-US" sz="4000" dirty="0">
              <a:solidFill>
                <a:schemeClr val="bg2">
                  <a:lumMod val="50000"/>
                </a:schemeClr>
              </a:solidFill>
              <a:cs typeface="+mn-ea"/>
              <a:sym typeface="+mn-lt"/>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783915" y="1155809"/>
            <a:ext cx="11288380" cy="2861310"/>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使用方法</a:t>
            </a:r>
            <a:endParaRPr lang="en-US" sz="2400" b="1" dirty="0">
              <a:solidFill>
                <a:schemeClr val="bg2">
                  <a:lumMod val="50000"/>
                </a:schemeClr>
              </a:solidFill>
              <a:cs typeface="+mn-ea"/>
              <a:sym typeface="+mn-lt"/>
            </a:endParaRPr>
          </a:p>
          <a:p>
            <a:pPr marL="457200" lvl="0" indent="-457200" algn="l">
              <a:lnSpc>
                <a:spcPct val="150000"/>
              </a:lnSpc>
              <a:buClrTx/>
              <a:buSzTx/>
              <a:buFontTx/>
              <a:buAutoNum type="arabicPeriod"/>
            </a:pPr>
            <a:r>
              <a:rPr lang="en-US" sz="2400" dirty="0">
                <a:solidFill>
                  <a:schemeClr val="bg2">
                    <a:lumMod val="50000"/>
                  </a:schemeClr>
                </a:solidFill>
                <a:cs typeface="+mn-ea"/>
                <a:sym typeface="+mn-lt"/>
              </a:rPr>
              <a:t>根据时段，选择正确的使用端口；</a:t>
            </a:r>
            <a:endParaRPr lang="en-US" sz="2400" dirty="0">
              <a:solidFill>
                <a:schemeClr val="bg2">
                  <a:lumMod val="50000"/>
                </a:schemeClr>
              </a:solidFill>
              <a:cs typeface="+mn-ea"/>
              <a:sym typeface="+mn-lt"/>
            </a:endParaRPr>
          </a:p>
          <a:p>
            <a:pPr marL="457200" lvl="0" indent="-457200" algn="l">
              <a:lnSpc>
                <a:spcPct val="150000"/>
              </a:lnSpc>
              <a:buClrTx/>
              <a:buSzTx/>
              <a:buFontTx/>
              <a:buAutoNum type="arabicPeriod"/>
            </a:pPr>
            <a:r>
              <a:rPr lang="en-US" sz="2400" dirty="0">
                <a:solidFill>
                  <a:schemeClr val="bg2">
                    <a:lumMod val="50000"/>
                  </a:schemeClr>
                </a:solidFill>
                <a:cs typeface="+mn-ea"/>
                <a:sym typeface="+mn-lt"/>
              </a:rPr>
              <a:t>打开外盖，D型环露出；</a:t>
            </a:r>
            <a:endParaRPr lang="en-US" sz="2400" dirty="0">
              <a:solidFill>
                <a:schemeClr val="bg2">
                  <a:lumMod val="50000"/>
                </a:schemeClr>
              </a:solidFill>
              <a:cs typeface="+mn-ea"/>
              <a:sym typeface="+mn-lt"/>
            </a:endParaRPr>
          </a:p>
          <a:p>
            <a:pPr marL="457200" lvl="0" indent="-457200" algn="l">
              <a:lnSpc>
                <a:spcPct val="150000"/>
              </a:lnSpc>
              <a:buClrTx/>
              <a:buSzTx/>
              <a:buFontTx/>
              <a:buAutoNum type="arabicPeriod"/>
            </a:pPr>
            <a:r>
              <a:rPr lang="en-US" sz="2400" dirty="0">
                <a:solidFill>
                  <a:schemeClr val="bg2">
                    <a:lumMod val="50000"/>
                  </a:schemeClr>
                </a:solidFill>
                <a:cs typeface="+mn-ea"/>
                <a:sym typeface="+mn-lt"/>
              </a:rPr>
              <a:t>用手指钩住并快速拉动 D 型环，密封盖被开启；</a:t>
            </a:r>
            <a:endParaRPr lang="en-US" sz="2400" dirty="0">
              <a:solidFill>
                <a:schemeClr val="bg2">
                  <a:lumMod val="50000"/>
                </a:schemeClr>
              </a:solidFill>
              <a:cs typeface="+mn-ea"/>
              <a:sym typeface="+mn-lt"/>
            </a:endParaRPr>
          </a:p>
          <a:p>
            <a:pPr marL="457200" lvl="0" indent="-457200" algn="l">
              <a:lnSpc>
                <a:spcPct val="150000"/>
              </a:lnSpc>
              <a:buClrTx/>
              <a:buSzTx/>
              <a:buFontTx/>
              <a:buAutoNum type="arabicPeriod"/>
            </a:pPr>
            <a:r>
              <a:rPr lang="en-US" sz="2400" dirty="0">
                <a:solidFill>
                  <a:schemeClr val="bg2">
                    <a:lumMod val="50000"/>
                  </a:schemeClr>
                </a:solidFill>
                <a:cs typeface="+mn-ea"/>
                <a:sym typeface="+mn-lt"/>
              </a:rPr>
              <a:t>信号筒启动，发烟或者冒火。</a:t>
            </a:r>
            <a:endParaRPr lang="en-US" sz="2400" dirty="0">
              <a:solidFill>
                <a:schemeClr val="bg2">
                  <a:lumMod val="50000"/>
                </a:schemeClr>
              </a:solidFill>
              <a:cs typeface="+mn-ea"/>
              <a:sym typeface="+mn-lt"/>
            </a:endParaRPr>
          </a:p>
        </p:txBody>
      </p:sp>
      <p:sp>
        <p:nvSpPr>
          <p:cNvPr id="4" name="文本框 3"/>
          <p:cNvSpPr txBox="1"/>
          <p:nvPr/>
        </p:nvSpPr>
        <p:spPr>
          <a:xfrm>
            <a:off x="984885" y="135890"/>
            <a:ext cx="9074785" cy="922020"/>
          </a:xfrm>
          <a:prstGeom prst="rect">
            <a:avLst/>
          </a:prstGeom>
          <a:noFill/>
        </p:spPr>
        <p:txBody>
          <a:bodyPr wrap="square" rtlCol="0">
            <a:spAutoFit/>
          </a:bodyPr>
          <a:p>
            <a:pPr lvl="0" algn="l">
              <a:lnSpc>
                <a:spcPct val="150000"/>
              </a:lnSpc>
              <a:buClrTx/>
              <a:buSzTx/>
              <a:buFontTx/>
            </a:pPr>
            <a:r>
              <a:rPr sz="3600" dirty="0">
                <a:solidFill>
                  <a:schemeClr val="bg2">
                    <a:lumMod val="50000"/>
                  </a:schemeClr>
                </a:solidFill>
                <a:cs typeface="+mn-ea"/>
                <a:sym typeface="+mn-lt"/>
              </a:rPr>
              <a:t>救命包</a:t>
            </a:r>
            <a:endParaRPr lang="zh-CN" altLang="en-US" sz="3600" dirty="0">
              <a:solidFill>
                <a:schemeClr val="tx1">
                  <a:lumMod val="65000"/>
                  <a:lumOff val="35000"/>
                </a:schemeClr>
              </a:solidFill>
              <a:cs typeface="+mn-ea"/>
              <a:sym typeface="+mn-lt"/>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773755" y="1185019"/>
            <a:ext cx="11288380" cy="5077460"/>
          </a:xfrm>
          <a:prstGeom prst="rect">
            <a:avLst/>
          </a:prstGeom>
          <a:noFill/>
          <a:ln>
            <a:noFill/>
          </a:ln>
        </p:spPr>
        <p:txBody>
          <a:bodyPr wrap="square" rtlCol="0">
            <a:spAutoFit/>
          </a:bodyPr>
          <a:lstStyle/>
          <a:p>
            <a:pPr lvl="0" algn="l">
              <a:lnSpc>
                <a:spcPct val="150000"/>
              </a:lnSpc>
              <a:buClrTx/>
              <a:buSzTx/>
              <a:buFontTx/>
            </a:pPr>
            <a:r>
              <a:rPr sz="2400" b="1" dirty="0">
                <a:solidFill>
                  <a:schemeClr val="bg2">
                    <a:lumMod val="50000"/>
                  </a:schemeClr>
                </a:solidFill>
                <a:cs typeface="+mn-ea"/>
                <a:sym typeface="+mn-lt"/>
              </a:rPr>
              <a:t>注意事项</a:t>
            </a:r>
            <a:endParaRPr sz="2400" b="1"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条件允许下，操作的时候尽可能带上手套，以免灼伤；</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在水上迫降时使用，需要注意，在救生船外操作，避免火星溅入救生船引发失火或救生船破损；</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在拉动 D 型环的时候，需要快速果断；</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使用时，注意在风下测，与水平方向呈 45°角；</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一端使用完毕后，用水浸湿保证完全熄灭；另一端还可以继续使用。</a:t>
            </a:r>
            <a:endParaRPr sz="2400" dirty="0">
              <a:solidFill>
                <a:schemeClr val="bg2">
                  <a:lumMod val="50000"/>
                </a:schemeClr>
              </a:solidFill>
              <a:cs typeface="+mn-ea"/>
              <a:sym typeface="+mn-lt"/>
            </a:endParaRPr>
          </a:p>
          <a:p>
            <a:pPr lvl="0" algn="l">
              <a:lnSpc>
                <a:spcPct val="150000"/>
              </a:lnSpc>
              <a:buClrTx/>
              <a:buSzTx/>
              <a:buFontTx/>
            </a:pPr>
            <a:r>
              <a:rPr sz="2400" b="1" dirty="0">
                <a:solidFill>
                  <a:schemeClr val="bg2">
                    <a:lumMod val="50000"/>
                  </a:schemeClr>
                </a:solidFill>
                <a:cs typeface="+mn-ea"/>
                <a:sym typeface="+mn-lt"/>
              </a:rPr>
              <a:t>使用时间</a:t>
            </a:r>
            <a:endParaRPr sz="2400" b="1" dirty="0">
              <a:solidFill>
                <a:schemeClr val="bg2">
                  <a:lumMod val="50000"/>
                </a:schemeClr>
              </a:solidFill>
              <a:cs typeface="+mn-ea"/>
              <a:sym typeface="+mn-lt"/>
            </a:endParaRPr>
          </a:p>
          <a:p>
            <a:pPr lvl="0" algn="l">
              <a:lnSpc>
                <a:spcPct val="150000"/>
              </a:lnSpc>
              <a:buClrTx/>
              <a:buSzTx/>
              <a:buFontTx/>
            </a:pPr>
            <a:r>
              <a:rPr sz="2400" dirty="0">
                <a:solidFill>
                  <a:schemeClr val="bg2">
                    <a:lumMod val="50000"/>
                  </a:schemeClr>
                </a:solidFill>
                <a:cs typeface="+mn-ea"/>
                <a:sym typeface="+mn-lt"/>
              </a:rPr>
              <a:t>一次使用一端，时间为 20-30 秒。</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sz="3600" dirty="0">
                <a:solidFill>
                  <a:schemeClr val="bg2">
                    <a:lumMod val="50000"/>
                  </a:schemeClr>
                </a:solidFill>
                <a:cs typeface="+mn-ea"/>
                <a:sym typeface="+mn-lt"/>
              </a:rPr>
              <a:t>救命包</a:t>
            </a:r>
            <a:endParaRPr lang="zh-CN" altLang="en-US" sz="3600" dirty="0">
              <a:solidFill>
                <a:schemeClr val="bg2">
                  <a:lumMod val="50000"/>
                </a:schemeClr>
              </a:solidFill>
              <a:cs typeface="+mn-ea"/>
              <a:sym typeface="+mn-lt"/>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5077460"/>
          </a:xfrm>
          <a:prstGeom prst="rect">
            <a:avLst/>
          </a:prstGeom>
          <a:noFill/>
          <a:ln>
            <a:noFill/>
          </a:ln>
        </p:spPr>
        <p:txBody>
          <a:bodyPr wrap="square" rtlCol="0">
            <a:spAutoFit/>
          </a:bodyPr>
          <a:lstStyle/>
          <a:p>
            <a:pPr>
              <a:lnSpc>
                <a:spcPct val="150000"/>
              </a:lnSpc>
              <a:buClrTx/>
              <a:buSzTx/>
              <a:buFontTx/>
            </a:pPr>
            <a:r>
              <a:rPr sz="2400" dirty="0">
                <a:solidFill>
                  <a:schemeClr val="bg2">
                    <a:lumMod val="50000"/>
                  </a:schemeClr>
                </a:solidFill>
                <a:cs typeface="+mn-ea"/>
                <a:sym typeface="+mn-lt"/>
              </a:rPr>
              <a:t>是一种向外界发出求救信号的设备。</a:t>
            </a:r>
            <a:endParaRPr sz="2400" dirty="0">
              <a:solidFill>
                <a:schemeClr val="bg2">
                  <a:lumMod val="50000"/>
                </a:schemeClr>
              </a:solidFill>
              <a:cs typeface="+mn-ea"/>
              <a:sym typeface="+mn-lt"/>
            </a:endParaRPr>
          </a:p>
          <a:p>
            <a:pPr>
              <a:lnSpc>
                <a:spcPct val="150000"/>
              </a:lnSpc>
              <a:buClrTx/>
              <a:buSzTx/>
              <a:buFontTx/>
            </a:pPr>
            <a:r>
              <a:rPr sz="2400" b="1" dirty="0">
                <a:solidFill>
                  <a:schemeClr val="bg2">
                    <a:lumMod val="50000"/>
                  </a:schemeClr>
                </a:solidFill>
                <a:cs typeface="+mn-ea"/>
                <a:sym typeface="+mn-lt"/>
              </a:rPr>
              <a:t>使用方法</a:t>
            </a:r>
            <a:endParaRPr sz="2400" b="1"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按压信号弹顶端，信号弹下滑；</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拉至固定位置；</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旋开顶盖，将信号弹举过头顶，拉动拉环启动信号弹。</a:t>
            </a:r>
            <a:endParaRPr sz="2400" dirty="0">
              <a:solidFill>
                <a:schemeClr val="bg2">
                  <a:lumMod val="50000"/>
                </a:schemeClr>
              </a:solidFill>
              <a:cs typeface="+mn-ea"/>
              <a:sym typeface="+mn-lt"/>
            </a:endParaRPr>
          </a:p>
          <a:p>
            <a:pPr>
              <a:lnSpc>
                <a:spcPct val="150000"/>
              </a:lnSpc>
              <a:buClrTx/>
              <a:buSzTx/>
              <a:buFontTx/>
            </a:pPr>
            <a:r>
              <a:rPr sz="2400" b="1" dirty="0">
                <a:solidFill>
                  <a:schemeClr val="bg2">
                    <a:lumMod val="50000"/>
                  </a:schemeClr>
                </a:solidFill>
                <a:cs typeface="+mn-ea"/>
                <a:sym typeface="+mn-lt"/>
              </a:rPr>
              <a:t>注意事项</a:t>
            </a:r>
            <a:endParaRPr sz="2400" b="1"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在水上迫降时使用，需要注意，在救生船外操作，避免火星溅入救生船引发失火或救生船破损；</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在陆地迫降时使用，需要注意，高举指向远处，不要对准地面。</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82345"/>
          </a:xfrm>
          <a:prstGeom prst="rect">
            <a:avLst/>
          </a:prstGeom>
          <a:noFill/>
        </p:spPr>
        <p:txBody>
          <a:bodyPr wrap="square" rtlCol="0">
            <a:noAutofit/>
          </a:bodyPr>
          <a:p>
            <a:pPr>
              <a:lnSpc>
                <a:spcPct val="150000"/>
              </a:lnSpc>
              <a:buClrTx/>
              <a:buSzTx/>
              <a:buFontTx/>
            </a:pPr>
            <a:r>
              <a:rPr sz="3600" dirty="0">
                <a:solidFill>
                  <a:schemeClr val="bg2">
                    <a:lumMod val="50000"/>
                  </a:schemeClr>
                </a:solidFill>
                <a:cs typeface="+mn-ea"/>
                <a:sym typeface="+mn-lt"/>
              </a:rPr>
              <a:t>信号弹</a:t>
            </a:r>
            <a:endParaRPr sz="3600" dirty="0">
              <a:solidFill>
                <a:schemeClr val="bg2">
                  <a:lumMod val="50000"/>
                </a:schemeClr>
              </a:solidFill>
              <a:cs typeface="+mn-ea"/>
              <a:sym typeface="+mn-lt"/>
            </a:endParaRPr>
          </a:p>
          <a:p>
            <a:pPr>
              <a:lnSpc>
                <a:spcPct val="150000"/>
              </a:lnSpc>
              <a:buClrTx/>
              <a:buSzTx/>
              <a:buFontTx/>
            </a:pPr>
            <a:endParaRPr lang="zh-CN" altLang="en-US" sz="3600" dirty="0">
              <a:solidFill>
                <a:schemeClr val="bg2">
                  <a:lumMod val="50000"/>
                </a:schemeClr>
              </a:solidFill>
              <a:cs typeface="+mn-ea"/>
              <a:sym typeface="+mn-lt"/>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5077460"/>
          </a:xfrm>
          <a:prstGeom prst="rect">
            <a:avLst/>
          </a:prstGeom>
          <a:noFill/>
          <a:ln>
            <a:noFill/>
          </a:ln>
        </p:spPr>
        <p:txBody>
          <a:bodyPr wrap="square" rtlCol="0">
            <a:spAutoFit/>
          </a:bodyPr>
          <a:lstStyle/>
          <a:p>
            <a:pPr>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通过反射日光和月光，向外界发出求救信号。</a:t>
            </a:r>
            <a:endParaRPr sz="2400" dirty="0">
              <a:solidFill>
                <a:schemeClr val="bg2">
                  <a:lumMod val="50000"/>
                </a:schemeClr>
              </a:solidFill>
              <a:cs typeface="+mn-ea"/>
              <a:sym typeface="+mn-lt"/>
            </a:endParaRPr>
          </a:p>
          <a:p>
            <a:pPr>
              <a:lnSpc>
                <a:spcPct val="150000"/>
              </a:lnSpc>
              <a:buClrTx/>
              <a:buSzTx/>
              <a:buFontTx/>
            </a:pPr>
            <a:r>
              <a:rPr sz="2400" b="1" dirty="0">
                <a:solidFill>
                  <a:schemeClr val="bg2">
                    <a:lumMod val="50000"/>
                  </a:schemeClr>
                </a:solidFill>
                <a:cs typeface="+mn-ea"/>
                <a:sym typeface="+mn-lt"/>
              </a:rPr>
              <a:t>使用方法</a:t>
            </a:r>
            <a:endParaRPr sz="2400" b="1"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用镜子的反射光对准近有的物体，再用眼睛透过视孔寻找亮点；</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不断调整镜子，使亮点对准救援的物体，使之重合在视孔中心。</a:t>
            </a:r>
            <a:endParaRPr sz="2400" dirty="0">
              <a:solidFill>
                <a:schemeClr val="bg2">
                  <a:lumMod val="50000"/>
                </a:schemeClr>
              </a:solidFill>
              <a:cs typeface="+mn-ea"/>
              <a:sym typeface="+mn-lt"/>
            </a:endParaRPr>
          </a:p>
          <a:p>
            <a:pPr>
              <a:lnSpc>
                <a:spcPct val="150000"/>
              </a:lnSpc>
              <a:buClrTx/>
              <a:buSzTx/>
              <a:buFontTx/>
            </a:pPr>
            <a:r>
              <a:rPr sz="2400" b="1" dirty="0">
                <a:solidFill>
                  <a:schemeClr val="bg2">
                    <a:lumMod val="50000"/>
                  </a:schemeClr>
                </a:solidFill>
                <a:cs typeface="+mn-ea"/>
                <a:sym typeface="+mn-lt"/>
              </a:rPr>
              <a:t>注意事项</a:t>
            </a:r>
            <a:endParaRPr sz="2400" b="1"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使用的时候，注意将带子挂在脖子上，防止掉落；</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不要用镜子对准靠近的飞机。</a:t>
            </a:r>
            <a:endParaRPr sz="2400" dirty="0">
              <a:solidFill>
                <a:schemeClr val="bg2">
                  <a:lumMod val="50000"/>
                </a:schemeClr>
              </a:solidFill>
              <a:cs typeface="+mn-ea"/>
              <a:sym typeface="+mn-lt"/>
            </a:endParaRPr>
          </a:p>
          <a:p>
            <a:pPr>
              <a:lnSpc>
                <a:spcPct val="150000"/>
              </a:lnSpc>
              <a:buClrTx/>
              <a:buSzTx/>
              <a:buFontTx/>
            </a:pPr>
            <a:r>
              <a:rPr sz="2400" b="1" dirty="0">
                <a:solidFill>
                  <a:schemeClr val="bg2">
                    <a:lumMod val="50000"/>
                  </a:schemeClr>
                </a:solidFill>
                <a:cs typeface="+mn-ea"/>
                <a:sym typeface="+mn-lt"/>
              </a:rPr>
              <a:t>使用距离</a:t>
            </a:r>
            <a:endParaRPr sz="2400" b="1" dirty="0">
              <a:solidFill>
                <a:schemeClr val="bg2">
                  <a:lumMod val="50000"/>
                </a:schemeClr>
              </a:solidFill>
              <a:cs typeface="+mn-ea"/>
              <a:sym typeface="+mn-lt"/>
            </a:endParaRPr>
          </a:p>
          <a:p>
            <a:pPr>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反射距离在 14 公里以上。</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a:lnSpc>
                <a:spcPct val="150000"/>
              </a:lnSpc>
              <a:buClrTx/>
              <a:buSzTx/>
              <a:buFontTx/>
            </a:pPr>
            <a:r>
              <a:rPr sz="3600" dirty="0">
                <a:solidFill>
                  <a:schemeClr val="bg2">
                    <a:lumMod val="50000"/>
                  </a:schemeClr>
                </a:solidFill>
                <a:cs typeface="+mn-ea"/>
                <a:sym typeface="+mn-lt"/>
              </a:rPr>
              <a:t>反光镜</a:t>
            </a:r>
            <a:endParaRPr lang="zh-CN" altLang="en-US" sz="3600" dirty="0">
              <a:solidFill>
                <a:schemeClr val="bg2">
                  <a:lumMod val="50000"/>
                </a:schemeClr>
              </a:solidFill>
              <a:cs typeface="+mn-ea"/>
              <a:sym typeface="+mn-lt"/>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902660" y="1185019"/>
            <a:ext cx="11288380" cy="4707890"/>
          </a:xfrm>
          <a:prstGeom prst="rect">
            <a:avLst/>
          </a:prstGeom>
          <a:noFill/>
          <a:ln>
            <a:noFill/>
          </a:ln>
        </p:spPr>
        <p:txBody>
          <a:bodyPr wrap="square" rtlCol="0">
            <a:spAutoFit/>
          </a:bodyPr>
          <a:lstStyle/>
          <a:p>
            <a:pPr>
              <a:lnSpc>
                <a:spcPct val="150000"/>
              </a:lnSpc>
              <a:buClrTx/>
              <a:buSzTx/>
              <a:buFontTx/>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通过发出荧光释放求救信号。</a:t>
            </a:r>
            <a:endParaRPr sz="2000" dirty="0">
              <a:solidFill>
                <a:schemeClr val="bg2">
                  <a:lumMod val="50000"/>
                </a:schemeClr>
              </a:solidFill>
              <a:cs typeface="+mn-ea"/>
              <a:sym typeface="+mn-lt"/>
            </a:endParaRPr>
          </a:p>
          <a:p>
            <a:pPr>
              <a:lnSpc>
                <a:spcPct val="150000"/>
              </a:lnSpc>
              <a:buClrTx/>
              <a:buSzTx/>
              <a:buFontTx/>
            </a:pPr>
            <a:r>
              <a:rPr sz="2000" b="1" dirty="0">
                <a:solidFill>
                  <a:schemeClr val="bg2">
                    <a:lumMod val="50000"/>
                  </a:schemeClr>
                </a:solidFill>
                <a:cs typeface="+mn-ea"/>
                <a:sym typeface="+mn-lt"/>
              </a:rPr>
              <a:t>使用方法</a:t>
            </a:r>
            <a:endParaRPr sz="2000" dirty="0">
              <a:solidFill>
                <a:schemeClr val="bg2">
                  <a:lumMod val="50000"/>
                </a:schemeClr>
              </a:solidFill>
              <a:cs typeface="+mn-ea"/>
              <a:sym typeface="+mn-lt"/>
            </a:endParaRPr>
          </a:p>
          <a:p>
            <a:pPr marL="457200" indent="-457200">
              <a:lnSpc>
                <a:spcPct val="150000"/>
              </a:lnSpc>
              <a:buClrTx/>
              <a:buSzTx/>
              <a:buFontTx/>
              <a:buAutoNum type="arabicPeriod"/>
            </a:pPr>
            <a:r>
              <a:rPr sz="2000" dirty="0">
                <a:solidFill>
                  <a:schemeClr val="bg2">
                    <a:lumMod val="50000"/>
                  </a:schemeClr>
                </a:solidFill>
                <a:cs typeface="+mn-ea"/>
                <a:sym typeface="+mn-lt"/>
              </a:rPr>
              <a:t>取出化学安全灯棒；</a:t>
            </a:r>
            <a:endParaRPr sz="2000" dirty="0">
              <a:solidFill>
                <a:schemeClr val="bg2">
                  <a:lumMod val="50000"/>
                </a:schemeClr>
              </a:solidFill>
              <a:cs typeface="+mn-ea"/>
              <a:sym typeface="+mn-lt"/>
            </a:endParaRPr>
          </a:p>
          <a:p>
            <a:pPr marL="457200" indent="-457200">
              <a:lnSpc>
                <a:spcPct val="150000"/>
              </a:lnSpc>
              <a:buClrTx/>
              <a:buSzTx/>
              <a:buFontTx/>
              <a:buAutoNum type="arabicPeriod"/>
            </a:pPr>
            <a:r>
              <a:rPr sz="2000" dirty="0">
                <a:solidFill>
                  <a:schemeClr val="bg2">
                    <a:lumMod val="50000"/>
                  </a:schemeClr>
                </a:solidFill>
                <a:cs typeface="+mn-ea"/>
                <a:sym typeface="+mn-lt"/>
              </a:rPr>
              <a:t>从中间折弯；</a:t>
            </a:r>
            <a:endParaRPr sz="2000" dirty="0">
              <a:solidFill>
                <a:schemeClr val="bg2">
                  <a:lumMod val="50000"/>
                </a:schemeClr>
              </a:solidFill>
              <a:cs typeface="+mn-ea"/>
              <a:sym typeface="+mn-lt"/>
            </a:endParaRPr>
          </a:p>
          <a:p>
            <a:pPr marL="457200" indent="-457200">
              <a:lnSpc>
                <a:spcPct val="150000"/>
              </a:lnSpc>
              <a:buClrTx/>
              <a:buSzTx/>
              <a:buFontTx/>
              <a:buAutoNum type="arabicPeriod"/>
            </a:pPr>
            <a:r>
              <a:rPr sz="2000" dirty="0">
                <a:solidFill>
                  <a:schemeClr val="bg2">
                    <a:lumMod val="50000"/>
                  </a:schemeClr>
                </a:solidFill>
                <a:cs typeface="+mn-ea"/>
                <a:sym typeface="+mn-lt"/>
              </a:rPr>
              <a:t>用力摇晃，使之呈现荧光；</a:t>
            </a:r>
            <a:endParaRPr sz="2000" dirty="0">
              <a:solidFill>
                <a:schemeClr val="bg2">
                  <a:lumMod val="50000"/>
                </a:schemeClr>
              </a:solidFill>
              <a:cs typeface="+mn-ea"/>
              <a:sym typeface="+mn-lt"/>
            </a:endParaRPr>
          </a:p>
          <a:p>
            <a:pPr marL="457200" indent="-457200">
              <a:lnSpc>
                <a:spcPct val="150000"/>
              </a:lnSpc>
              <a:buClrTx/>
              <a:buSzTx/>
              <a:buFontTx/>
              <a:buAutoNum type="arabicPeriod"/>
            </a:pPr>
            <a:r>
              <a:rPr sz="2000" dirty="0">
                <a:solidFill>
                  <a:schemeClr val="bg2">
                    <a:lumMod val="50000"/>
                  </a:schemeClr>
                </a:solidFill>
                <a:cs typeface="+mn-ea"/>
                <a:sym typeface="+mn-lt"/>
              </a:rPr>
              <a:t>将化学安全灯棒系在船的外沿。</a:t>
            </a:r>
            <a:endParaRPr sz="2000" dirty="0">
              <a:solidFill>
                <a:schemeClr val="bg2">
                  <a:lumMod val="50000"/>
                </a:schemeClr>
              </a:solidFill>
              <a:cs typeface="+mn-ea"/>
              <a:sym typeface="+mn-lt"/>
            </a:endParaRPr>
          </a:p>
          <a:p>
            <a:pPr>
              <a:lnSpc>
                <a:spcPct val="150000"/>
              </a:lnSpc>
              <a:buClrTx/>
              <a:buSzTx/>
              <a:buFontTx/>
            </a:pPr>
            <a:r>
              <a:rPr sz="2000" b="1" dirty="0">
                <a:solidFill>
                  <a:schemeClr val="bg2">
                    <a:lumMod val="50000"/>
                  </a:schemeClr>
                </a:solidFill>
                <a:cs typeface="+mn-ea"/>
                <a:sym typeface="+mn-lt"/>
              </a:rPr>
              <a:t>使用时间</a:t>
            </a:r>
            <a:endParaRPr sz="2000" b="1" dirty="0">
              <a:solidFill>
                <a:schemeClr val="bg2">
                  <a:lumMod val="50000"/>
                </a:schemeClr>
              </a:solidFill>
              <a:cs typeface="+mn-ea"/>
              <a:sym typeface="+mn-lt"/>
            </a:endParaRPr>
          </a:p>
          <a:p>
            <a:pPr>
              <a:lnSpc>
                <a:spcPct val="150000"/>
              </a:lnSpc>
              <a:buClrTx/>
              <a:buSzTx/>
              <a:buFontTx/>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12 小时</a:t>
            </a:r>
            <a:endParaRPr sz="2000" dirty="0">
              <a:solidFill>
                <a:schemeClr val="bg2">
                  <a:lumMod val="50000"/>
                </a:schemeClr>
              </a:solidFill>
              <a:cs typeface="+mn-ea"/>
              <a:sym typeface="+mn-lt"/>
            </a:endParaRPr>
          </a:p>
          <a:p>
            <a:pPr>
              <a:lnSpc>
                <a:spcPct val="150000"/>
              </a:lnSpc>
              <a:buClrTx/>
              <a:buSzTx/>
              <a:buFontTx/>
            </a:pPr>
            <a:r>
              <a:rPr sz="2000" b="1" dirty="0">
                <a:solidFill>
                  <a:schemeClr val="bg2">
                    <a:lumMod val="50000"/>
                  </a:schemeClr>
                </a:solidFill>
                <a:cs typeface="+mn-ea"/>
                <a:sym typeface="+mn-lt"/>
              </a:rPr>
              <a:t>注意事项</a:t>
            </a:r>
            <a:endParaRPr sz="2000" b="1" dirty="0">
              <a:solidFill>
                <a:schemeClr val="bg2">
                  <a:lumMod val="50000"/>
                </a:schemeClr>
              </a:solidFill>
              <a:cs typeface="+mn-ea"/>
              <a:sym typeface="+mn-lt"/>
            </a:endParaRPr>
          </a:p>
          <a:p>
            <a:pPr>
              <a:lnSpc>
                <a:spcPct val="150000"/>
              </a:lnSpc>
              <a:buClrTx/>
              <a:buSzTx/>
              <a:buFontTx/>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不要折断化学安全灯棒。</a:t>
            </a:r>
            <a:endParaRPr sz="20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a:lnSpc>
                <a:spcPct val="150000"/>
              </a:lnSpc>
              <a:buClrTx/>
              <a:buSzTx/>
              <a:buFontTx/>
            </a:pPr>
            <a:r>
              <a:rPr sz="3600" dirty="0">
                <a:solidFill>
                  <a:schemeClr val="bg2">
                    <a:lumMod val="50000"/>
                  </a:schemeClr>
                </a:solidFill>
                <a:cs typeface="+mn-ea"/>
                <a:sym typeface="+mn-lt"/>
              </a:rPr>
              <a:t>化学安全灯棒</a:t>
            </a:r>
            <a:endParaRPr lang="zh-CN" altLang="en-US" sz="3600" dirty="0">
              <a:solidFill>
                <a:schemeClr val="bg2">
                  <a:lumMod val="50000"/>
                </a:schemeClr>
              </a:solidFill>
              <a:cs typeface="+mn-ea"/>
              <a:sym typeface="+mn-lt"/>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902660" y="1185019"/>
            <a:ext cx="11288380" cy="4523105"/>
          </a:xfrm>
          <a:prstGeom prst="rect">
            <a:avLst/>
          </a:prstGeom>
          <a:noFill/>
          <a:ln>
            <a:noFill/>
          </a:ln>
        </p:spPr>
        <p:txBody>
          <a:bodyPr wrap="square" rtlCol="0">
            <a:spAutoFit/>
          </a:bodyPr>
          <a:lstStyle/>
          <a:p>
            <a:pPr>
              <a:lnSpc>
                <a:spcPct val="150000"/>
              </a:lnSpc>
              <a:buClrTx/>
              <a:buSzTx/>
              <a:buFontTx/>
            </a:pPr>
            <a:r>
              <a:rPr sz="2400" b="1" dirty="0">
                <a:solidFill>
                  <a:schemeClr val="bg2">
                    <a:lumMod val="50000"/>
                  </a:schemeClr>
                </a:solidFill>
                <a:cs typeface="+mn-ea"/>
                <a:sym typeface="+mn-lt"/>
              </a:rPr>
              <a:t>使用方法</a:t>
            </a:r>
            <a:endParaRPr sz="2400" b="1"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打开手电筒盖子；</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灌入海水或盐水；</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 盖住盖子；</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手电筒发光。</a:t>
            </a:r>
            <a:endParaRPr sz="2400" dirty="0">
              <a:solidFill>
                <a:schemeClr val="bg2">
                  <a:lumMod val="50000"/>
                </a:schemeClr>
              </a:solidFill>
              <a:cs typeface="+mn-ea"/>
              <a:sym typeface="+mn-lt"/>
            </a:endParaRPr>
          </a:p>
          <a:p>
            <a:pPr>
              <a:lnSpc>
                <a:spcPct val="150000"/>
              </a:lnSpc>
              <a:buClrTx/>
              <a:buSzTx/>
              <a:buFontTx/>
            </a:pPr>
            <a:r>
              <a:rPr sz="2400" b="1" dirty="0">
                <a:solidFill>
                  <a:schemeClr val="bg2">
                    <a:lumMod val="50000"/>
                  </a:schemeClr>
                </a:solidFill>
                <a:cs typeface="+mn-ea"/>
                <a:sym typeface="+mn-lt"/>
              </a:rPr>
              <a:t>注意事项</a:t>
            </a:r>
            <a:endParaRPr sz="2400" b="1"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可重复使用；</a:t>
            </a:r>
            <a:endParaRPr sz="2400" dirty="0">
              <a:solidFill>
                <a:schemeClr val="bg2">
                  <a:lumMod val="50000"/>
                </a:schemeClr>
              </a:solidFill>
              <a:cs typeface="+mn-ea"/>
              <a:sym typeface="+mn-lt"/>
            </a:endParaRPr>
          </a:p>
          <a:p>
            <a:pPr marL="457200" indent="-457200">
              <a:lnSpc>
                <a:spcPct val="150000"/>
              </a:lnSpc>
              <a:buClrTx/>
              <a:buSzTx/>
              <a:buFontTx/>
              <a:buAutoNum type="arabicPeriod"/>
            </a:pPr>
            <a:r>
              <a:rPr sz="2400" dirty="0">
                <a:solidFill>
                  <a:schemeClr val="bg2">
                    <a:lumMod val="50000"/>
                  </a:schemeClr>
                </a:solidFill>
                <a:cs typeface="+mn-ea"/>
                <a:sym typeface="+mn-lt"/>
              </a:rPr>
              <a:t>当光亮减弱，可重新灌入海水或盐水。</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indent="0">
              <a:lnSpc>
                <a:spcPct val="150000"/>
              </a:lnSpc>
              <a:buClrTx/>
              <a:buSzTx/>
              <a:buFontTx/>
              <a:buNone/>
            </a:pPr>
            <a:r>
              <a:rPr sz="3600" dirty="0">
                <a:solidFill>
                  <a:schemeClr val="bg2">
                    <a:lumMod val="50000"/>
                  </a:schemeClr>
                </a:solidFill>
                <a:cs typeface="+mn-ea"/>
                <a:sym typeface="+mn-lt"/>
              </a:rPr>
              <a:t>海水手电筒</a:t>
            </a:r>
            <a:endParaRPr lang="zh-CN" altLang="en-US" sz="3600" dirty="0">
              <a:solidFill>
                <a:schemeClr val="bg2">
                  <a:lumMod val="50000"/>
                </a:schemeClr>
              </a:solidFill>
              <a:cs typeface="+mn-ea"/>
              <a:sym typeface="+mn-lt"/>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l="4796" t="7906" r="5326" b="7406"/>
          <a:stretch>
            <a:fillRect/>
          </a:stretch>
        </p:blipFill>
        <p:spPr>
          <a:xfrm>
            <a:off x="0" y="0"/>
            <a:ext cx="12192000" cy="6858000"/>
          </a:xfrm>
          <a:prstGeom prst="rect">
            <a:avLst/>
          </a:prstGeom>
        </p:spPr>
      </p:pic>
      <p:sp>
        <p:nvSpPr>
          <p:cNvPr id="6" name="矩形 5"/>
          <p:cNvSpPr/>
          <p:nvPr/>
        </p:nvSpPr>
        <p:spPr>
          <a:xfrm>
            <a:off x="3794760" y="2276475"/>
            <a:ext cx="6294120" cy="829945"/>
          </a:xfrm>
          <a:prstGeom prst="rect">
            <a:avLst/>
          </a:prstGeom>
        </p:spPr>
        <p:txBody>
          <a:bodyPr wrap="square">
            <a:spAutoFit/>
          </a:bodyPr>
          <a:lstStyle/>
          <a:p>
            <a:pPr lvl="1" algn="dist"/>
            <a:r>
              <a:rPr lang="zh-CN" altLang="en-US" sz="4800" dirty="0">
                <a:solidFill>
                  <a:schemeClr val="tx1">
                    <a:lumMod val="65000"/>
                    <a:lumOff val="35000"/>
                  </a:schemeClr>
                </a:solidFill>
                <a:cs typeface="+mn-ea"/>
                <a:sym typeface="+mn-lt"/>
              </a:rPr>
              <a:t>了解机供品</a:t>
            </a:r>
            <a:endParaRPr lang="zh-CN" altLang="en-US" sz="4800" dirty="0">
              <a:solidFill>
                <a:schemeClr val="tx1">
                  <a:lumMod val="65000"/>
                  <a:lumOff val="35000"/>
                </a:schemeClr>
              </a:solidFill>
              <a:cs typeface="+mn-ea"/>
              <a:sym typeface="+mn-lt"/>
            </a:endParaRPr>
          </a:p>
        </p:txBody>
      </p:sp>
      <p:grpSp>
        <p:nvGrpSpPr>
          <p:cNvPr id="8" name="组合 7"/>
          <p:cNvGrpSpPr/>
          <p:nvPr/>
        </p:nvGrpSpPr>
        <p:grpSpPr>
          <a:xfrm>
            <a:off x="1658505" y="1788814"/>
            <a:ext cx="3129137" cy="1494441"/>
            <a:chOff x="3393452" y="2748510"/>
            <a:chExt cx="3181154" cy="1519284"/>
          </a:xfrm>
        </p:grpSpPr>
        <p:sp>
          <p:nvSpPr>
            <p:cNvPr id="12" name="文本框 11"/>
            <p:cNvSpPr txBox="1"/>
            <p:nvPr/>
          </p:nvSpPr>
          <p:spPr>
            <a:xfrm>
              <a:off x="4585002" y="3142590"/>
              <a:ext cx="1326827" cy="1125204"/>
            </a:xfrm>
            <a:prstGeom prst="rect">
              <a:avLst/>
            </a:prstGeom>
            <a:noFill/>
          </p:spPr>
          <p:txBody>
            <a:bodyPr wrap="square" rtlCol="0">
              <a:spAutoFit/>
            </a:bodyPr>
            <a:lstStyle/>
            <a:p>
              <a:r>
                <a:rPr lang="en-US" altLang="zh-CN" sz="6600" dirty="0">
                  <a:solidFill>
                    <a:schemeClr val="tx1">
                      <a:lumMod val="65000"/>
                      <a:lumOff val="35000"/>
                    </a:schemeClr>
                  </a:solidFill>
                  <a:cs typeface="+mn-ea"/>
                  <a:sym typeface="+mn-lt"/>
                </a:rPr>
                <a:t>03</a:t>
              </a:r>
              <a:endParaRPr lang="en-US" altLang="zh-CN" sz="6600" dirty="0">
                <a:solidFill>
                  <a:schemeClr val="tx1">
                    <a:lumMod val="65000"/>
                    <a:lumOff val="35000"/>
                  </a:schemeClr>
                </a:solidFill>
                <a:cs typeface="+mn-ea"/>
                <a:sym typeface="+mn-lt"/>
              </a:endParaRPr>
            </a:p>
          </p:txBody>
        </p:sp>
        <p:sp>
          <p:nvSpPr>
            <p:cNvPr id="14" name="矩形 13"/>
            <p:cNvSpPr/>
            <p:nvPr/>
          </p:nvSpPr>
          <p:spPr>
            <a:xfrm>
              <a:off x="3393452" y="2748510"/>
              <a:ext cx="3181154" cy="530647"/>
            </a:xfrm>
            <a:prstGeom prst="rect">
              <a:avLst/>
            </a:prstGeom>
          </p:spPr>
          <p:txBody>
            <a:bodyPr wrap="square">
              <a:spAutoFit/>
            </a:bodyPr>
            <a:lstStyle/>
            <a:p>
              <a:endParaRPr lang="zh-CN" altLang="en-US" sz="2800" dirty="0">
                <a:solidFill>
                  <a:schemeClr val="bg2">
                    <a:lumMod val="50000"/>
                  </a:schemeClr>
                </a:solidFill>
                <a:cs typeface="+mn-ea"/>
                <a:sym typeface="+mn-lt"/>
              </a:endParaRPr>
            </a:p>
          </p:txBody>
        </p:sp>
      </p:gr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970389"/>
            <a:ext cx="11288380" cy="5631180"/>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含义</a:t>
            </a:r>
            <a:endParaRPr sz="2400" b="1"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机供品是客舱服务项目中“物”的总称，是为旅客提供客舱服务的物质资源。一般包括</a:t>
            </a:r>
            <a:r>
              <a:rPr sz="2400" b="1" dirty="0">
                <a:solidFill>
                  <a:schemeClr val="bg2">
                    <a:lumMod val="50000"/>
                  </a:schemeClr>
                </a:solidFill>
                <a:cs typeface="+mn-ea"/>
                <a:sym typeface="+mn-lt"/>
              </a:rPr>
              <a:t>餐饮餐具、书报杂志、毛毯、礼品、洗漱用品</a:t>
            </a:r>
            <a:r>
              <a:rPr sz="2400" dirty="0">
                <a:solidFill>
                  <a:schemeClr val="bg2">
                    <a:lumMod val="50000"/>
                  </a:schemeClr>
                </a:solidFill>
                <a:cs typeface="+mn-ea"/>
                <a:sym typeface="+mn-lt"/>
              </a:rPr>
              <a:t>等。</a:t>
            </a:r>
            <a:endParaRPr sz="2400" dirty="0">
              <a:solidFill>
                <a:schemeClr val="bg2">
                  <a:lumMod val="50000"/>
                </a:schemeClr>
              </a:solidFill>
              <a:cs typeface="+mn-ea"/>
              <a:sym typeface="+mn-lt"/>
            </a:endParaRPr>
          </a:p>
          <a:p>
            <a:pPr lvl="0" algn="l">
              <a:lnSpc>
                <a:spcPct val="150000"/>
              </a:lnSpc>
              <a:buClrTx/>
              <a:buSzTx/>
              <a:buFontTx/>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机供品含义包含</a:t>
            </a:r>
            <a:r>
              <a:rPr sz="2400" b="1" dirty="0">
                <a:solidFill>
                  <a:schemeClr val="bg2">
                    <a:lumMod val="50000"/>
                  </a:schemeClr>
                </a:solidFill>
                <a:cs typeface="+mn-ea"/>
                <a:sym typeface="+mn-lt"/>
              </a:rPr>
              <a:t>机供品单、清点和回收</a:t>
            </a:r>
            <a:r>
              <a:rPr sz="2400" dirty="0">
                <a:solidFill>
                  <a:schemeClr val="bg2">
                    <a:lumMod val="50000"/>
                  </a:schemeClr>
                </a:solidFill>
                <a:cs typeface="+mn-ea"/>
                <a:sym typeface="+mn-lt"/>
              </a:rPr>
              <a:t>三部分。</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b="1" dirty="0">
                <a:solidFill>
                  <a:schemeClr val="bg2">
                    <a:lumMod val="50000"/>
                  </a:schemeClr>
                </a:solidFill>
                <a:cs typeface="+mn-ea"/>
                <a:sym typeface="+mn-lt"/>
              </a:rPr>
              <a:t>机供品单</a:t>
            </a:r>
            <a:r>
              <a:rPr sz="2400" dirty="0">
                <a:solidFill>
                  <a:schemeClr val="bg2">
                    <a:lumMod val="50000"/>
                  </a:schemeClr>
                </a:solidFill>
                <a:cs typeface="+mn-ea"/>
                <a:sym typeface="+mn-lt"/>
              </a:rPr>
              <a:t>指标有机供品配备数量与种类，供乘务员在航前或航后确认配机和填写回退量的单据。乘务员按照要求填写机供品单，以备核查。</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b="1" dirty="0">
                <a:solidFill>
                  <a:schemeClr val="bg2">
                    <a:lumMod val="50000"/>
                  </a:schemeClr>
                </a:solidFill>
                <a:cs typeface="+mn-ea"/>
                <a:sym typeface="+mn-lt"/>
              </a:rPr>
              <a:t>清点</a:t>
            </a:r>
            <a:r>
              <a:rPr sz="2400" dirty="0">
                <a:solidFill>
                  <a:schemeClr val="bg2">
                    <a:lumMod val="50000"/>
                  </a:schemeClr>
                </a:solidFill>
                <a:cs typeface="+mn-ea"/>
                <a:sym typeface="+mn-lt"/>
              </a:rPr>
              <a:t>指乘务员在航前对照机供品单进行数量核对、质量抽查和安全检查的工作过程。</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b="1" dirty="0">
                <a:solidFill>
                  <a:schemeClr val="bg2">
                    <a:lumMod val="50000"/>
                  </a:schemeClr>
                </a:solidFill>
                <a:cs typeface="+mn-ea"/>
                <a:sym typeface="+mn-lt"/>
              </a:rPr>
              <a:t>回收</a:t>
            </a:r>
            <a:r>
              <a:rPr sz="2400" dirty="0">
                <a:solidFill>
                  <a:schemeClr val="bg2">
                    <a:lumMod val="50000"/>
                  </a:schemeClr>
                </a:solidFill>
                <a:cs typeface="+mn-ea"/>
                <a:sym typeface="+mn-lt"/>
              </a:rPr>
              <a:t>指乘务员在航班服务结束后将机上剩余的机供品进行整理后放在指定的位置或区域，并填写机供品单的工作过程。</a:t>
            </a:r>
            <a:endParaRPr sz="2400" dirty="0">
              <a:solidFill>
                <a:schemeClr val="bg2">
                  <a:lumMod val="50000"/>
                </a:schemeClr>
              </a:solidFill>
              <a:cs typeface="+mn-ea"/>
              <a:sym typeface="+mn-lt"/>
            </a:endParaRPr>
          </a:p>
        </p:txBody>
      </p:sp>
      <p:sp>
        <p:nvSpPr>
          <p:cNvPr id="4" name="文本框 3"/>
          <p:cNvSpPr txBox="1"/>
          <p:nvPr/>
        </p:nvSpPr>
        <p:spPr>
          <a:xfrm>
            <a:off x="984885" y="155575"/>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tx1">
                    <a:lumMod val="65000"/>
                    <a:lumOff val="35000"/>
                  </a:schemeClr>
                </a:solidFill>
                <a:cs typeface="+mn-ea"/>
                <a:sym typeface="+mn-lt"/>
              </a:rPr>
              <a:t>机供品和餐食</a:t>
            </a:r>
            <a:endParaRPr lang="zh-CN" altLang="en-US" sz="3600" dirty="0">
              <a:solidFill>
                <a:schemeClr val="tx1">
                  <a:lumMod val="65000"/>
                  <a:lumOff val="35000"/>
                </a:schemeClr>
              </a:solidFill>
              <a:cs typeface="+mn-ea"/>
              <a:sym typeface="+mn-lt"/>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451810" y="1226294"/>
            <a:ext cx="11288380" cy="4523105"/>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lang="zh-CN" altLang="en-US" sz="2400" dirty="0">
                <a:solidFill>
                  <a:schemeClr val="tx1">
                    <a:lumMod val="50000"/>
                    <a:lumOff val="50000"/>
                  </a:schemeClr>
                </a:solidFill>
                <a:cs typeface="+mn-ea"/>
                <a:sym typeface="+mn-lt"/>
              </a:rPr>
              <a:t>机供品一般分为餐食、饮品、餐具、餐车/储物箱、舒适用品和卫生间用品六大类。</a:t>
            </a:r>
            <a:endParaRPr lang="zh-CN" altLang="en-US" sz="2400" b="1" dirty="0">
              <a:solidFill>
                <a:schemeClr val="tx1">
                  <a:lumMod val="50000"/>
                  <a:lumOff val="50000"/>
                </a:schemeClr>
              </a:solidFill>
              <a:cs typeface="+mn-ea"/>
              <a:sym typeface="+mn-lt"/>
            </a:endParaRPr>
          </a:p>
          <a:p>
            <a:pPr lvl="0" algn="l">
              <a:lnSpc>
                <a:spcPct val="150000"/>
              </a:lnSpc>
              <a:buClrTx/>
              <a:buSzTx/>
              <a:buFontTx/>
            </a:pPr>
            <a:r>
              <a:rPr lang="en-US" altLang="zh-CN" sz="2400" b="1" dirty="0">
                <a:solidFill>
                  <a:schemeClr val="tx1">
                    <a:lumMod val="50000"/>
                    <a:lumOff val="50000"/>
                  </a:schemeClr>
                </a:solidFill>
                <a:cs typeface="+mn-ea"/>
                <a:sym typeface="+mn-lt"/>
              </a:rPr>
              <a:t>1. </a:t>
            </a:r>
            <a:r>
              <a:rPr lang="zh-CN" altLang="en-US" sz="2400" b="1" dirty="0">
                <a:solidFill>
                  <a:schemeClr val="tx1">
                    <a:lumMod val="50000"/>
                    <a:lumOff val="50000"/>
                  </a:schemeClr>
                </a:solidFill>
                <a:cs typeface="+mn-ea"/>
                <a:sym typeface="+mn-lt"/>
              </a:rPr>
              <a:t>餐食。</a:t>
            </a:r>
            <a:endParaRPr lang="zh-CN" altLang="en-US" sz="2400" b="1" dirty="0">
              <a:solidFill>
                <a:schemeClr val="tx1">
                  <a:lumMod val="50000"/>
                  <a:lumOff val="50000"/>
                </a:schemeClr>
              </a:solidFill>
              <a:cs typeface="+mn-ea"/>
              <a:sym typeface="+mn-lt"/>
            </a:endParaRPr>
          </a:p>
          <a:p>
            <a:pPr lvl="0" algn="l">
              <a:lnSpc>
                <a:spcPct val="150000"/>
              </a:lnSpc>
              <a:buClrTx/>
              <a:buSzTx/>
              <a:buFontTx/>
            </a:pPr>
            <a:r>
              <a:rPr lang="zh-CN" altLang="en-US" sz="2400" dirty="0">
                <a:solidFill>
                  <a:schemeClr val="tx1">
                    <a:lumMod val="50000"/>
                    <a:lumOff val="50000"/>
                  </a:schemeClr>
                </a:solidFill>
                <a:cs typeface="+mn-ea"/>
                <a:sym typeface="+mn-lt"/>
              </a:rPr>
              <a:t>机上餐食按照供应的对象，一般分为旅客餐和机组餐两种。</a:t>
            </a:r>
            <a:endParaRPr lang="zh-CN" altLang="en-US" sz="2400" dirty="0">
              <a:solidFill>
                <a:schemeClr val="tx1">
                  <a:lumMod val="50000"/>
                  <a:lumOff val="50000"/>
                </a:schemeClr>
              </a:solidFill>
              <a:cs typeface="+mn-ea"/>
              <a:sym typeface="+mn-lt"/>
            </a:endParaRPr>
          </a:p>
          <a:p>
            <a:pPr marL="457200" lvl="0" indent="-457200" algn="l">
              <a:lnSpc>
                <a:spcPct val="150000"/>
              </a:lnSpc>
              <a:buClrTx/>
              <a:buSzTx/>
              <a:buFont typeface="+mj-ea"/>
              <a:buAutoNum type="circleNumDbPlain"/>
            </a:pPr>
            <a:r>
              <a:rPr lang="zh-CN" altLang="en-US" sz="2400" b="1" dirty="0">
                <a:solidFill>
                  <a:schemeClr val="tx1">
                    <a:lumMod val="50000"/>
                    <a:lumOff val="50000"/>
                  </a:schemeClr>
                </a:solidFill>
                <a:cs typeface="+mn-ea"/>
                <a:sym typeface="+mn-lt"/>
              </a:rPr>
              <a:t>旅客餐。</a:t>
            </a:r>
            <a:r>
              <a:rPr lang="zh-CN" altLang="en-US" sz="2400" dirty="0">
                <a:solidFill>
                  <a:schemeClr val="tx1">
                    <a:lumMod val="50000"/>
                    <a:lumOff val="50000"/>
                  </a:schemeClr>
                </a:solidFill>
                <a:cs typeface="+mn-ea"/>
                <a:sym typeface="+mn-lt"/>
              </a:rPr>
              <a:t>一般根据舱位、航班时刻和航程配备。按舱位可分为头等舱、公务舱和经济舱餐食 ；按航班时刻可分为正餐、简便餐、点心餐等；按航程长远可供一餐至多餐。</a:t>
            </a:r>
            <a:endParaRPr lang="zh-CN" altLang="en-US" sz="2400" b="1" dirty="0">
              <a:solidFill>
                <a:schemeClr val="tx1">
                  <a:lumMod val="50000"/>
                  <a:lumOff val="50000"/>
                </a:schemeClr>
              </a:solidFill>
              <a:cs typeface="+mn-ea"/>
              <a:sym typeface="+mn-lt"/>
            </a:endParaRPr>
          </a:p>
          <a:p>
            <a:pPr marL="457200" lvl="0" indent="-457200" algn="l">
              <a:lnSpc>
                <a:spcPct val="150000"/>
              </a:lnSpc>
              <a:buClrTx/>
              <a:buSzTx/>
              <a:buFont typeface="+mj-ea"/>
              <a:buAutoNum type="circleNumDbPlain"/>
            </a:pPr>
            <a:r>
              <a:rPr lang="zh-CN" altLang="en-US" sz="2400" b="1" dirty="0">
                <a:solidFill>
                  <a:schemeClr val="tx1">
                    <a:lumMod val="50000"/>
                    <a:lumOff val="50000"/>
                  </a:schemeClr>
                </a:solidFill>
                <a:cs typeface="+mn-ea"/>
                <a:sym typeface="+mn-lt"/>
              </a:rPr>
              <a:t>机组餐。</a:t>
            </a:r>
            <a:r>
              <a:rPr lang="zh-CN" altLang="en-US" sz="2400" dirty="0">
                <a:solidFill>
                  <a:schemeClr val="tx1">
                    <a:lumMod val="50000"/>
                    <a:lumOff val="50000"/>
                  </a:schemeClr>
                </a:solidFill>
                <a:cs typeface="+mn-ea"/>
                <a:sym typeface="+mn-lt"/>
              </a:rPr>
              <a:t>根据中国民用航空局要求和航班时刻为飞行机组配备的餐食，包括正餐、点心、水果等。机长餐食与副驾驶餐食应有差别，机长餐食有特别标记。</a:t>
            </a:r>
            <a:endParaRPr lang="zh-CN" altLang="en-US" sz="2400" dirty="0">
              <a:solidFill>
                <a:schemeClr val="tx1">
                  <a:lumMod val="50000"/>
                  <a:lumOff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机供品类别</a:t>
            </a:r>
            <a:endParaRPr lang="zh-CN" altLang="en-US" sz="3600" dirty="0">
              <a:solidFill>
                <a:schemeClr val="bg2">
                  <a:lumMod val="50000"/>
                </a:schemeClr>
              </a:solidFill>
              <a:cs typeface="+mn-ea"/>
              <a:sym typeface="+mn-lt"/>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330" y="1184910"/>
            <a:ext cx="9230360" cy="4523105"/>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机上餐食按照类别，一般分为正餐、早餐和点心三种。</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正餐 (DNR) ，包括午餐 (LCH) 和晚餐 (SPR) ；</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早餐 (BRF) ，早上9</a:t>
            </a:r>
            <a:r>
              <a:rPr lang="zh-CN" sz="2400" dirty="0">
                <a:solidFill>
                  <a:schemeClr val="bg2">
                    <a:lumMod val="50000"/>
                  </a:schemeClr>
                </a:solidFill>
                <a:cs typeface="+mn-ea"/>
                <a:sym typeface="+mn-lt"/>
              </a:rPr>
              <a:t>：</a:t>
            </a:r>
            <a:r>
              <a:rPr lang="en-US" altLang="zh-CN" sz="2400" dirty="0">
                <a:solidFill>
                  <a:schemeClr val="bg2">
                    <a:lumMod val="50000"/>
                  </a:schemeClr>
                </a:solidFill>
                <a:cs typeface="+mn-ea"/>
                <a:sym typeface="+mn-lt"/>
              </a:rPr>
              <a:t>00</a:t>
            </a:r>
            <a:r>
              <a:rPr sz="2400" dirty="0">
                <a:solidFill>
                  <a:schemeClr val="bg2">
                    <a:lumMod val="50000"/>
                  </a:schemeClr>
                </a:solidFill>
                <a:cs typeface="+mn-ea"/>
                <a:sym typeface="+mn-lt"/>
              </a:rPr>
              <a:t>前起飞的航班供应 ；</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点心 (REF) ，非正餐时间段供应。</a:t>
            </a:r>
            <a:endParaRPr sz="2400" dirty="0">
              <a:solidFill>
                <a:schemeClr val="bg2">
                  <a:lumMod val="50000"/>
                </a:schemeClr>
              </a:solidFill>
              <a:cs typeface="+mn-ea"/>
              <a:sym typeface="+mn-lt"/>
            </a:endParaRPr>
          </a:p>
          <a:p>
            <a:pPr lvl="0" algn="l">
              <a:lnSpc>
                <a:spcPct val="150000"/>
              </a:lnSpc>
              <a:buClrTx/>
              <a:buSzTx/>
              <a:buFontTx/>
            </a:pPr>
            <a:r>
              <a:rPr sz="2400" dirty="0">
                <a:solidFill>
                  <a:schemeClr val="bg2">
                    <a:lumMod val="50000"/>
                  </a:schemeClr>
                </a:solidFill>
                <a:cs typeface="+mn-ea"/>
                <a:sym typeface="+mn-lt"/>
              </a:rPr>
              <a:t>机上餐食按照供应的时间，一般分为早餐、午餐和晚餐三种。</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早餐，06 ∶30  ~ 09 ∶00  ；</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午餐，10 ∶30  ~ 13 ∶30  ；</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晚餐，16   ∶30  ~ 19 ∶30。</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tx1">
                    <a:lumMod val="50000"/>
                    <a:lumOff val="50000"/>
                  </a:schemeClr>
                </a:solidFill>
                <a:cs typeface="+mn-ea"/>
                <a:sym typeface="+mn-lt"/>
              </a:rPr>
              <a:t>餐食</a:t>
            </a:r>
            <a:endParaRPr lang="zh-CN" altLang="en-US" sz="3600" dirty="0">
              <a:solidFill>
                <a:schemeClr val="bg2">
                  <a:lumMod val="50000"/>
                </a:schemeClr>
              </a:solidFill>
              <a:cs typeface="+mn-ea"/>
              <a:sym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510230" y="1107549"/>
            <a:ext cx="11288380" cy="5631180"/>
          </a:xfrm>
          <a:prstGeom prst="rect">
            <a:avLst/>
          </a:prstGeom>
          <a:noFill/>
          <a:ln>
            <a:noFill/>
          </a:ln>
        </p:spPr>
        <p:txBody>
          <a:bodyPr wrap="square" rtlCol="0">
            <a:spAutoFit/>
          </a:bodyPr>
          <a:lstStyle/>
          <a:p>
            <a:pPr lvl="0" algn="l">
              <a:lnSpc>
                <a:spcPct val="150000"/>
              </a:lnSpc>
              <a:buClrTx/>
              <a:buSzTx/>
              <a:buFontTx/>
            </a:pPr>
            <a:r>
              <a:rPr lang="en-US" sz="2000" b="1" dirty="0">
                <a:solidFill>
                  <a:schemeClr val="bg2">
                    <a:lumMod val="50000"/>
                  </a:schemeClr>
                </a:solidFill>
                <a:cs typeface="+mn-ea"/>
                <a:sym typeface="+mn-lt"/>
              </a:rPr>
              <a:t>  </a:t>
            </a: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乘客服务单元 (PSU) 包含了旅客服务组件及旅客信息组件，位于每排座位上方的行李架底部。每个服务单元均包含有相应座位的氧气面罩储藏舱、阅读灯和开关、呼唤铃和呼唤铃灯以及“系好安全带”和“禁止吸烟”的信息提示灯。</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dirty="0">
                <a:solidFill>
                  <a:schemeClr val="bg2">
                    <a:lumMod val="50000"/>
                  </a:schemeClr>
                </a:solidFill>
                <a:cs typeface="+mn-ea"/>
                <a:sym typeface="+mn-lt"/>
              </a:rPr>
              <a:t>乘客氧气面罩存放在客舱氧气面罩储藏舱内，其工作原理为化学氧气触 发生器，当拉动其中任何一个氧气面罩，即可触发化学氧气发生器，全 客舱氧气面罩开始供氧且不可关断直至氧气用完。根据不同机型，可提 供至少 12 分钟的氧气。其脱落方式包括自动方式、人工方式和电动方式 三种。当客舱高度达到 14000 英尺，系统会自动启动，氧气面罩自动脱 落。也可用人工方式或电动方式打开氧气面罩储藏舱。氧气面罩脱落后， 要用力向下拉面罩，然后将面罩罩在口鼻处，进行正常呼吸即可。遵循 先大人后小孩的佩戴原则。</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dirty="0">
                <a:solidFill>
                  <a:schemeClr val="bg2">
                    <a:lumMod val="50000"/>
                  </a:schemeClr>
                </a:solidFill>
                <a:cs typeface="+mn-ea"/>
                <a:sym typeface="+mn-lt"/>
              </a:rPr>
              <a:t>阅读灯及开关在 PSU 面板上，每个旅客都有独立的阅读灯和阅读灯开关 按钮，可以自主通过按压开关按钮来控制阅读灯，同时，阅读灯的照射 角度可以通过选择阅读灯来自行调节。</a:t>
            </a:r>
            <a:endParaRPr sz="2000" dirty="0">
              <a:solidFill>
                <a:schemeClr val="bg2">
                  <a:lumMod val="50000"/>
                </a:schemeClr>
              </a:solidFill>
              <a:cs typeface="+mn-ea"/>
              <a:sym typeface="+mn-lt"/>
            </a:endParaRPr>
          </a:p>
          <a:p>
            <a:pPr lvl="0" algn="l">
              <a:lnSpc>
                <a:spcPct val="150000"/>
              </a:lnSpc>
              <a:buClrTx/>
              <a:buSzTx/>
              <a:buFontTx/>
            </a:pPr>
            <a:endParaRPr sz="2000" b="1" dirty="0">
              <a:solidFill>
                <a:schemeClr val="bg2">
                  <a:lumMod val="50000"/>
                </a:schemeClr>
              </a:solidFill>
              <a:cs typeface="+mn-ea"/>
              <a:sym typeface="+mn-lt"/>
            </a:endParaRPr>
          </a:p>
        </p:txBody>
      </p:sp>
      <p:sp>
        <p:nvSpPr>
          <p:cNvPr id="4" name="文本框 3"/>
          <p:cNvSpPr txBox="1"/>
          <p:nvPr/>
        </p:nvSpPr>
        <p:spPr>
          <a:xfrm>
            <a:off x="750570" y="288290"/>
            <a:ext cx="9074785" cy="922020"/>
          </a:xfrm>
          <a:prstGeom prst="rect">
            <a:avLst/>
          </a:prstGeom>
          <a:noFill/>
        </p:spPr>
        <p:txBody>
          <a:bodyPr wrap="square" rtlCol="0">
            <a:spAutoFit/>
          </a:bodyPr>
          <a:p>
            <a:pPr lvl="0" algn="l">
              <a:lnSpc>
                <a:spcPct val="150000"/>
              </a:lnSpc>
              <a:buClrTx/>
              <a:buSzTx/>
              <a:buFontTx/>
            </a:pPr>
            <a:r>
              <a:rPr sz="3600" dirty="0">
                <a:solidFill>
                  <a:schemeClr val="bg2">
                    <a:lumMod val="50000"/>
                  </a:schemeClr>
                </a:solidFill>
                <a:cs typeface="+mn-ea"/>
                <a:sym typeface="+mn-lt"/>
              </a:rPr>
              <a:t>乘客服务单元 (PSU)</a:t>
            </a:r>
            <a:endParaRPr lang="en-US" altLang="zh-CN" sz="3600" dirty="0">
              <a:solidFill>
                <a:schemeClr val="tx1">
                  <a:lumMod val="65000"/>
                  <a:lumOff val="35000"/>
                </a:schemeClr>
              </a:solidFill>
              <a:cs typeface="+mn-ea"/>
              <a:sym typeface="+mn-lt"/>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485775" y="1048385"/>
            <a:ext cx="11598910" cy="5723890"/>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lang="en-US" sz="2000" b="1" dirty="0">
                <a:solidFill>
                  <a:schemeClr val="bg2">
                    <a:lumMod val="50000"/>
                  </a:schemeClr>
                </a:solidFill>
                <a:cs typeface="+mn-ea"/>
                <a:sym typeface="+mn-lt"/>
              </a:rPr>
              <a:t>   </a:t>
            </a:r>
            <a:r>
              <a:rPr lang="en-US" sz="2400" b="1" dirty="0">
                <a:solidFill>
                  <a:schemeClr val="bg2">
                    <a:lumMod val="50000"/>
                  </a:schemeClr>
                </a:solidFill>
                <a:cs typeface="+mn-ea"/>
                <a:sym typeface="+mn-lt"/>
              </a:rPr>
              <a:t> 饮品。</a:t>
            </a:r>
            <a:r>
              <a:rPr lang="en-US" sz="2400" dirty="0">
                <a:solidFill>
                  <a:schemeClr val="bg2">
                    <a:lumMod val="50000"/>
                  </a:schemeClr>
                </a:solidFill>
                <a:cs typeface="+mn-ea"/>
                <a:sym typeface="+mn-lt"/>
              </a:rPr>
              <a:t>机上饮品一般分为水、软饮料、果汁、热饮和酒类这五大类。</a:t>
            </a:r>
            <a:endParaRPr lang="en-US"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b="1" dirty="0">
                <a:solidFill>
                  <a:schemeClr val="bg2">
                    <a:lumMod val="50000"/>
                  </a:schemeClr>
                </a:solidFill>
                <a:cs typeface="+mn-ea"/>
                <a:sym typeface="+mn-lt"/>
              </a:rPr>
              <a:t>水。</a:t>
            </a:r>
            <a:r>
              <a:rPr sz="2000" dirty="0">
                <a:solidFill>
                  <a:schemeClr val="bg2">
                    <a:lumMod val="50000"/>
                  </a:schemeClr>
                </a:solidFill>
                <a:cs typeface="+mn-ea"/>
                <a:sym typeface="+mn-lt"/>
              </a:rPr>
              <a:t>机上一般配备矿泉水或纯净水，含有人体必需的微量元素和矿 物质，清洁卫生，是航班中配备量最大，使用量最多的饮品。</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b="1" dirty="0">
                <a:solidFill>
                  <a:schemeClr val="bg2">
                    <a:lumMod val="50000"/>
                  </a:schemeClr>
                </a:solidFill>
                <a:cs typeface="+mn-ea"/>
                <a:sym typeface="+mn-lt"/>
              </a:rPr>
              <a:t>软饮料。</a:t>
            </a:r>
            <a:r>
              <a:rPr sz="2000" dirty="0">
                <a:solidFill>
                  <a:schemeClr val="bg2">
                    <a:lumMod val="50000"/>
                  </a:schemeClr>
                </a:solidFill>
                <a:cs typeface="+mn-ea"/>
                <a:sym typeface="+mn-lt"/>
              </a:rPr>
              <a:t>含有碳酸气体 (二氧化碳) 的饮料，一般情况下加入冰块 提供，口感清新舒爽。包括可口可乐、苏打水、干姜水、雪碧、橙 味汽水等。</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b="1" dirty="0">
                <a:solidFill>
                  <a:schemeClr val="bg2">
                    <a:lumMod val="50000"/>
                  </a:schemeClr>
                </a:solidFill>
                <a:cs typeface="+mn-ea"/>
                <a:sym typeface="+mn-lt"/>
              </a:rPr>
              <a:t>果汁。</a:t>
            </a:r>
            <a:r>
              <a:rPr sz="2000" dirty="0">
                <a:solidFill>
                  <a:schemeClr val="bg2">
                    <a:lumMod val="50000"/>
                  </a:schemeClr>
                </a:solidFill>
                <a:cs typeface="+mn-ea"/>
                <a:sym typeface="+mn-lt"/>
              </a:rPr>
              <a:t>由水果制成的饮料，航班上一般提供橙汁、番茄汁、苹果汁、菠萝汁、西柚汁、果蔬汁和椰汁等。头等舱、公务舱配备的果汁品 种较丰富。</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b="1" dirty="0">
                <a:solidFill>
                  <a:schemeClr val="bg2">
                    <a:lumMod val="50000"/>
                  </a:schemeClr>
                </a:solidFill>
                <a:cs typeface="+mn-ea"/>
                <a:sym typeface="+mn-lt"/>
              </a:rPr>
              <a:t>热饮。</a:t>
            </a:r>
            <a:r>
              <a:rPr sz="2000" dirty="0">
                <a:solidFill>
                  <a:schemeClr val="bg2">
                    <a:lumMod val="50000"/>
                  </a:schemeClr>
                </a:solidFill>
                <a:cs typeface="+mn-ea"/>
                <a:sym typeface="+mn-lt"/>
              </a:rPr>
              <a:t>包括绿茶、红茶、咖啡等。一般在餐后提供。乘务员必须掌握热饮冲泡的方法，在递送时要慢而稳，避免烫伤旅客。</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b="1" dirty="0">
                <a:solidFill>
                  <a:schemeClr val="bg2">
                    <a:lumMod val="50000"/>
                  </a:schemeClr>
                </a:solidFill>
                <a:cs typeface="+mn-ea"/>
                <a:sym typeface="+mn-lt"/>
              </a:rPr>
              <a:t>酒类。</a:t>
            </a:r>
            <a:r>
              <a:rPr sz="2000" dirty="0">
                <a:solidFill>
                  <a:schemeClr val="bg2">
                    <a:lumMod val="50000"/>
                  </a:schemeClr>
                </a:solidFill>
                <a:cs typeface="+mn-ea"/>
                <a:sym typeface="+mn-lt"/>
              </a:rPr>
              <a:t>含有酒精的饮品，其酒精含量在2%~50%之间。航班上</a:t>
            </a:r>
            <a:r>
              <a:rPr lang="zh-CN" sz="2000" dirty="0">
                <a:solidFill>
                  <a:schemeClr val="bg2">
                    <a:lumMod val="50000"/>
                  </a:schemeClr>
                </a:solidFill>
                <a:cs typeface="+mn-ea"/>
                <a:sym typeface="+mn-lt"/>
              </a:rPr>
              <a:t>一</a:t>
            </a:r>
            <a:r>
              <a:rPr sz="2000" dirty="0">
                <a:solidFill>
                  <a:schemeClr val="bg2">
                    <a:lumMod val="50000"/>
                  </a:schemeClr>
                </a:solidFill>
                <a:cs typeface="+mn-ea"/>
                <a:sym typeface="+mn-lt"/>
              </a:rPr>
              <a:t>般提供啤酒、红白葡萄酒和香槟等酒类。一般在国际航班和两舱配 备的酒类品种较多，乘务员可根据机上配备的酒类和饮料，为旅客调制鸡尾酒。</a:t>
            </a:r>
            <a:endParaRPr sz="2000" dirty="0">
              <a:solidFill>
                <a:schemeClr val="bg2">
                  <a:lumMod val="50000"/>
                </a:schemeClr>
              </a:solidFill>
              <a:cs typeface="+mn-ea"/>
              <a:sym typeface="+mn-lt"/>
            </a:endParaRPr>
          </a:p>
        </p:txBody>
      </p:sp>
      <p:sp>
        <p:nvSpPr>
          <p:cNvPr id="4" name="文本框 3"/>
          <p:cNvSpPr txBox="1"/>
          <p:nvPr/>
        </p:nvSpPr>
        <p:spPr>
          <a:xfrm>
            <a:off x="984885" y="126365"/>
            <a:ext cx="9074785" cy="922020"/>
          </a:xfrm>
          <a:prstGeom prst="rect">
            <a:avLst/>
          </a:prstGeom>
          <a:noFill/>
        </p:spPr>
        <p:txBody>
          <a:bodyPr wrap="square" rtlCol="0">
            <a:noAutofit/>
          </a:bodyPr>
          <a:p>
            <a:pPr lvl="0" algn="l">
              <a:lnSpc>
                <a:spcPct val="150000"/>
              </a:lnSpc>
              <a:buClrTx/>
              <a:buSzTx/>
              <a:buFontTx/>
            </a:pPr>
            <a:r>
              <a:rPr lang="zh-CN" altLang="en-US" sz="3600" dirty="0">
                <a:solidFill>
                  <a:schemeClr val="bg2">
                    <a:lumMod val="50000"/>
                  </a:schemeClr>
                </a:solidFill>
                <a:cs typeface="+mn-ea"/>
                <a:sym typeface="+mn-lt"/>
              </a:rPr>
              <a:t>机供品类别</a:t>
            </a:r>
            <a:endParaRPr lang="zh-CN" altLang="en-US" sz="3600" dirty="0">
              <a:solidFill>
                <a:schemeClr val="bg2">
                  <a:lumMod val="50000"/>
                </a:schemeClr>
              </a:solidFill>
              <a:cs typeface="+mn-ea"/>
              <a:sym typeface="+mn-lt"/>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3969385"/>
          </a:xfrm>
          <a:prstGeom prst="rect">
            <a:avLst/>
          </a:prstGeom>
          <a:noFill/>
          <a:ln>
            <a:noFill/>
          </a:ln>
        </p:spPr>
        <p:txBody>
          <a:bodyPr wrap="square" rtlCol="0">
            <a:spAutoFit/>
          </a:bodyPr>
          <a:lstStyle/>
          <a:p>
            <a:pPr lvl="0" algn="l">
              <a:lnSpc>
                <a:spcPct val="150000"/>
              </a:lnSpc>
              <a:buClrTx/>
              <a:buSzTx/>
              <a:buFontTx/>
            </a:pPr>
            <a:r>
              <a:rPr lang="en-US" sz="2400" b="1" dirty="0">
                <a:solidFill>
                  <a:schemeClr val="bg2">
                    <a:lumMod val="50000"/>
                  </a:schemeClr>
                </a:solidFill>
                <a:cs typeface="+mn-ea"/>
                <a:sym typeface="+mn-lt"/>
              </a:rPr>
              <a:t>    </a:t>
            </a:r>
            <a:r>
              <a:rPr sz="2400" b="1" dirty="0">
                <a:solidFill>
                  <a:schemeClr val="bg2">
                    <a:lumMod val="50000"/>
                  </a:schemeClr>
                </a:solidFill>
                <a:cs typeface="+mn-ea"/>
                <a:sym typeface="+mn-lt"/>
              </a:rPr>
              <a:t>餐具</a:t>
            </a:r>
            <a:r>
              <a:rPr lang="zh-CN" sz="2400" b="1" dirty="0">
                <a:solidFill>
                  <a:schemeClr val="bg2">
                    <a:lumMod val="50000"/>
                  </a:schemeClr>
                </a:solidFill>
                <a:cs typeface="+mn-ea"/>
                <a:sym typeface="+mn-lt"/>
              </a:rPr>
              <a:t>：</a:t>
            </a:r>
            <a:r>
              <a:rPr sz="2400" dirty="0">
                <a:solidFill>
                  <a:schemeClr val="bg2">
                    <a:lumMod val="50000"/>
                  </a:schemeClr>
                </a:solidFill>
                <a:cs typeface="+mn-ea"/>
                <a:sym typeface="+mn-lt"/>
              </a:rPr>
              <a:t>机上餐具一般分为杯具、餐具和辅助用品三大类。</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杯具。主要包括玻璃杯、葡萄酒杯、香槟杯、咖啡杯、塑料杯、纸 杯、咖啡壶、茶壶、咖啡棒等。</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餐具。主要包括汤碗、汤勺、面包碟、沙拉碗、餐盘、不锈钢刀叉、 塑料叉勺、铝箔盒、纸餐盒等。</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辅助用品。主要包括餐布、餐谱、面包夹、面包篮、大小托盘、保 温桶、开瓶器、摇酒壶、冰碗、冰勺、毛巾夹、纸巾、杯垫等。</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机供品类别</a:t>
            </a:r>
            <a:endParaRPr lang="zh-CN" altLang="en-US" sz="3600" dirty="0">
              <a:solidFill>
                <a:schemeClr val="bg2">
                  <a:lumMod val="50000"/>
                </a:schemeClr>
              </a:solidFill>
              <a:cs typeface="+mn-ea"/>
              <a:sym typeface="+mn-lt"/>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754380" y="1331595"/>
            <a:ext cx="10654030" cy="2861310"/>
          </a:xfrm>
          <a:prstGeom prst="rect">
            <a:avLst/>
          </a:prstGeom>
          <a:noFill/>
          <a:ln>
            <a:noFill/>
          </a:ln>
        </p:spPr>
        <p:txBody>
          <a:bodyPr wrap="square" rtlCol="0">
            <a:spAutoFit/>
          </a:bodyPr>
          <a:lstStyle/>
          <a:p>
            <a:pPr lvl="0" algn="l">
              <a:lnSpc>
                <a:spcPct val="150000"/>
              </a:lnSpc>
              <a:buClrTx/>
              <a:buSzTx/>
              <a:buFontTx/>
            </a:pPr>
            <a:r>
              <a:rPr sz="2400" b="1" dirty="0">
                <a:solidFill>
                  <a:schemeClr val="bg2">
                    <a:lumMod val="50000"/>
                  </a:schemeClr>
                </a:solidFill>
                <a:cs typeface="+mn-ea"/>
                <a:sym typeface="+mn-lt"/>
              </a:rPr>
              <a:t>餐车/储物箱。</a:t>
            </a:r>
            <a:r>
              <a:rPr sz="2400" dirty="0">
                <a:solidFill>
                  <a:schemeClr val="bg2">
                    <a:lumMod val="50000"/>
                  </a:schemeClr>
                </a:solidFill>
                <a:cs typeface="+mn-ea"/>
                <a:sym typeface="+mn-lt"/>
              </a:rPr>
              <a:t>用于存放餐食、饮品、餐具等服务用品，包括整餐车、半餐车、免税品车和供酒车等。</a:t>
            </a:r>
            <a:endParaRPr sz="2400" dirty="0">
              <a:solidFill>
                <a:schemeClr val="bg2">
                  <a:lumMod val="50000"/>
                </a:schemeClr>
              </a:solidFill>
              <a:cs typeface="+mn-ea"/>
              <a:sym typeface="+mn-lt"/>
            </a:endParaRPr>
          </a:p>
          <a:p>
            <a:pPr lvl="0" algn="l">
              <a:lnSpc>
                <a:spcPct val="150000"/>
              </a:lnSpc>
              <a:buClrTx/>
              <a:buSzTx/>
              <a:buFontTx/>
            </a:pPr>
            <a:r>
              <a:rPr sz="2400" b="1" dirty="0">
                <a:solidFill>
                  <a:schemeClr val="bg2">
                    <a:lumMod val="50000"/>
                  </a:schemeClr>
                </a:solidFill>
                <a:cs typeface="+mn-ea"/>
                <a:sym typeface="+mn-lt"/>
              </a:rPr>
              <a:t>舒适用品。</a:t>
            </a:r>
            <a:r>
              <a:rPr sz="2400" dirty="0">
                <a:solidFill>
                  <a:schemeClr val="bg2">
                    <a:lumMod val="50000"/>
                  </a:schemeClr>
                </a:solidFill>
                <a:cs typeface="+mn-ea"/>
                <a:sym typeface="+mn-lt"/>
              </a:rPr>
              <a:t>一般包括被子、毛毯、靠枕、拖鞋、洗漱包和毛巾等。</a:t>
            </a:r>
            <a:endParaRPr sz="2400" dirty="0">
              <a:solidFill>
                <a:schemeClr val="bg2">
                  <a:lumMod val="50000"/>
                </a:schemeClr>
              </a:solidFill>
              <a:cs typeface="+mn-ea"/>
              <a:sym typeface="+mn-lt"/>
            </a:endParaRPr>
          </a:p>
          <a:p>
            <a:pPr lvl="0" algn="l">
              <a:lnSpc>
                <a:spcPct val="150000"/>
              </a:lnSpc>
              <a:buClrTx/>
              <a:buSzTx/>
              <a:buFontTx/>
            </a:pPr>
            <a:r>
              <a:rPr sz="2400" b="1" dirty="0">
                <a:solidFill>
                  <a:schemeClr val="bg2">
                    <a:lumMod val="50000"/>
                  </a:schemeClr>
                </a:solidFill>
                <a:cs typeface="+mn-ea"/>
                <a:sym typeface="+mn-lt"/>
              </a:rPr>
              <a:t>卫生间用品。</a:t>
            </a:r>
            <a:r>
              <a:rPr sz="2400" dirty="0">
                <a:solidFill>
                  <a:schemeClr val="bg2">
                    <a:lumMod val="50000"/>
                  </a:schemeClr>
                </a:solidFill>
                <a:cs typeface="+mn-ea"/>
                <a:sym typeface="+mn-lt"/>
              </a:rPr>
              <a:t>一般包括洗手液、肥皂、护手液、清香剂、擦手纸、卷筒纸和马桶垫纸等。</a:t>
            </a:r>
            <a:endParaRPr sz="2400" dirty="0">
              <a:solidFill>
                <a:schemeClr val="bg2">
                  <a:lumMod val="50000"/>
                </a:schemeClr>
              </a:solidFill>
              <a:cs typeface="+mn-ea"/>
              <a:sym typeface="+mn-lt"/>
            </a:endParaRPr>
          </a:p>
        </p:txBody>
      </p:sp>
      <p:sp>
        <p:nvSpPr>
          <p:cNvPr id="4" name="文本框 3"/>
          <p:cNvSpPr txBox="1"/>
          <p:nvPr/>
        </p:nvSpPr>
        <p:spPr>
          <a:xfrm>
            <a:off x="984885" y="135890"/>
            <a:ext cx="9074785" cy="922020"/>
          </a:xfrm>
          <a:prstGeom prst="rect">
            <a:avLst/>
          </a:prstGeom>
          <a:noFill/>
        </p:spPr>
        <p:txBody>
          <a:bodyPr wrap="square" rtlCol="0">
            <a:spAutoFit/>
          </a:bodyPr>
          <a:p>
            <a:pPr lvl="0" algn="l">
              <a:lnSpc>
                <a:spcPct val="150000"/>
              </a:lnSpc>
              <a:buClrTx/>
              <a:buSzTx/>
              <a:buFontTx/>
            </a:pPr>
            <a:r>
              <a:rPr lang="zh-CN" altLang="en-US" sz="3600" dirty="0">
                <a:solidFill>
                  <a:schemeClr val="bg2">
                    <a:lumMod val="50000"/>
                  </a:schemeClr>
                </a:solidFill>
                <a:cs typeface="+mn-ea"/>
                <a:sym typeface="+mn-lt"/>
              </a:rPr>
              <a:t>机供品类别</a:t>
            </a:r>
            <a:endParaRPr lang="zh-CN" altLang="en-US" sz="3600" dirty="0">
              <a:solidFill>
                <a:schemeClr val="bg2">
                  <a:lumMod val="50000"/>
                </a:schemeClr>
              </a:solidFill>
              <a:cs typeface="+mn-ea"/>
              <a:sym typeface="+mn-lt"/>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451810" y="1331704"/>
            <a:ext cx="11288380" cy="3415030"/>
          </a:xfrm>
          <a:prstGeom prst="rect">
            <a:avLst/>
          </a:prstGeom>
          <a:noFill/>
          <a:ln>
            <a:noFill/>
          </a:ln>
        </p:spPr>
        <p:txBody>
          <a:bodyPr wrap="square" rtlCol="0">
            <a:spAutoFit/>
          </a:bodyPr>
          <a:lstStyle/>
          <a:p>
            <a:pPr marL="457200" lvl="0" indent="-457200" algn="l">
              <a:lnSpc>
                <a:spcPct val="150000"/>
              </a:lnSpc>
              <a:buClrTx/>
              <a:buSzTx/>
              <a:buFontTx/>
              <a:buAutoNum type="arabicPeriod"/>
            </a:pPr>
            <a:r>
              <a:rPr sz="2400" dirty="0">
                <a:solidFill>
                  <a:schemeClr val="bg2">
                    <a:lumMod val="50000"/>
                  </a:schemeClr>
                </a:solidFill>
                <a:cs typeface="+mn-ea"/>
                <a:sym typeface="+mn-lt"/>
              </a:rPr>
              <a:t>客舱乘务员检查新装机的盛装餐食/机供品的餐车、标准箱或其他包装物铅封完好，且铅封编号与随机供应物品配备清单记录一致。发现未铅封或编号不符时立即报告客舱经理/乘务长。客舱经理/乘务长应立即报告机长，并由空警/航空安全负责检查，确认不存在安全隐患后方可与机供员 交接。</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客舱乘务员检查机供品、餐食的种类、数量，要求机供员按规定位置摆放。</a:t>
            </a:r>
            <a:endParaRPr sz="2400" dirty="0">
              <a:solidFill>
                <a:schemeClr val="bg2">
                  <a:lumMod val="50000"/>
                </a:schemeClr>
              </a:solidFill>
              <a:cs typeface="+mn-ea"/>
              <a:sym typeface="+mn-lt"/>
            </a:endParaRPr>
          </a:p>
          <a:p>
            <a:pPr marL="457200" lvl="0" indent="-457200" algn="l">
              <a:lnSpc>
                <a:spcPct val="150000"/>
              </a:lnSpc>
              <a:buClrTx/>
              <a:buSzTx/>
              <a:buFontTx/>
              <a:buAutoNum type="arabicPeriod"/>
            </a:pPr>
            <a:r>
              <a:rPr sz="2400" dirty="0">
                <a:solidFill>
                  <a:schemeClr val="bg2">
                    <a:lumMod val="50000"/>
                  </a:schemeClr>
                </a:solidFill>
                <a:cs typeface="+mn-ea"/>
                <a:sym typeface="+mn-lt"/>
              </a:rPr>
              <a:t>客舱经理/乘务长对餐食/机供品的配备情况签字确认。</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lvl="0" algn="l">
              <a:lnSpc>
                <a:spcPct val="150000"/>
              </a:lnSpc>
              <a:buClrTx/>
              <a:buSzTx/>
              <a:buFontTx/>
            </a:pPr>
            <a:r>
              <a:rPr sz="3600" dirty="0">
                <a:solidFill>
                  <a:schemeClr val="bg2">
                    <a:lumMod val="50000"/>
                  </a:schemeClr>
                </a:solidFill>
                <a:cs typeface="+mn-ea"/>
                <a:sym typeface="+mn-lt"/>
              </a:rPr>
              <a:t>餐食/机供品检查方法</a:t>
            </a:r>
            <a:endParaRPr lang="zh-CN" altLang="en-US" sz="3600" dirty="0">
              <a:solidFill>
                <a:schemeClr val="bg2">
                  <a:lumMod val="50000"/>
                </a:schemeClr>
              </a:solidFill>
              <a:cs typeface="+mn-ea"/>
              <a:sym typeface="+mn-lt"/>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990074"/>
            <a:ext cx="11288380" cy="4246245"/>
          </a:xfrm>
          <a:prstGeom prst="rect">
            <a:avLst/>
          </a:prstGeom>
          <a:noFill/>
          <a:ln>
            <a:noFill/>
          </a:ln>
        </p:spPr>
        <p:txBody>
          <a:bodyPr wrap="square" rtlCol="0">
            <a:spAutoFit/>
          </a:bodyPr>
          <a:lstStyle/>
          <a:p>
            <a:pPr lvl="0" algn="l">
              <a:lnSpc>
                <a:spcPct val="150000"/>
              </a:lnSpc>
              <a:buClrTx/>
              <a:buSzTx/>
              <a:buFontTx/>
            </a:pPr>
            <a:r>
              <a:rPr lang="en-US" sz="2000" dirty="0">
                <a:solidFill>
                  <a:schemeClr val="bg2">
                    <a:lumMod val="50000"/>
                  </a:schemeClr>
                </a:solidFill>
                <a:cs typeface="+mn-ea"/>
                <a:sym typeface="+mn-lt"/>
              </a:rPr>
              <a:t>     </a:t>
            </a:r>
            <a:r>
              <a:rPr sz="2000" dirty="0">
                <a:solidFill>
                  <a:schemeClr val="bg2">
                    <a:lumMod val="50000"/>
                  </a:schemeClr>
                </a:solidFill>
                <a:cs typeface="+mn-ea"/>
                <a:sym typeface="+mn-lt"/>
              </a:rPr>
              <a:t>机供品管理贯穿航班始终，乘务员要掌握管理要求和相关注意事项，有利于做好机供品管理工作。</a:t>
            </a:r>
            <a:endParaRPr sz="2000" dirty="0">
              <a:solidFill>
                <a:schemeClr val="bg2">
                  <a:lumMod val="50000"/>
                </a:schemeClr>
              </a:solidFill>
              <a:cs typeface="+mn-ea"/>
              <a:sym typeface="+mn-lt"/>
            </a:endParaRPr>
          </a:p>
          <a:p>
            <a:pPr lvl="0" algn="l">
              <a:lnSpc>
                <a:spcPct val="150000"/>
              </a:lnSpc>
              <a:buClrTx/>
              <a:buSzTx/>
              <a:buFontTx/>
            </a:pPr>
            <a:r>
              <a:rPr sz="2000" dirty="0">
                <a:solidFill>
                  <a:schemeClr val="bg2">
                    <a:lumMod val="50000"/>
                  </a:schemeClr>
                </a:solidFill>
                <a:cs typeface="+mn-ea"/>
                <a:sym typeface="+mn-lt"/>
              </a:rPr>
              <a:t>机供品管理主要包括以下要求：</a:t>
            </a:r>
            <a:endParaRPr sz="2000" dirty="0">
              <a:solidFill>
                <a:schemeClr val="bg2">
                  <a:lumMod val="50000"/>
                </a:schemeClr>
              </a:solidFill>
              <a:cs typeface="+mn-ea"/>
              <a:sym typeface="+mn-lt"/>
            </a:endParaRPr>
          </a:p>
          <a:p>
            <a:pPr marL="457200" lvl="0" indent="-457200" algn="l">
              <a:lnSpc>
                <a:spcPct val="150000"/>
              </a:lnSpc>
              <a:buClrTx/>
              <a:buSzTx/>
              <a:buFontTx/>
              <a:buAutoNum type="arabicPeriod"/>
            </a:pPr>
            <a:r>
              <a:rPr sz="2000" b="1" dirty="0">
                <a:solidFill>
                  <a:schemeClr val="bg2">
                    <a:lumMod val="50000"/>
                  </a:schemeClr>
                </a:solidFill>
                <a:cs typeface="+mn-ea"/>
                <a:sym typeface="+mn-lt"/>
              </a:rPr>
              <a:t>掌握配备标准。</a:t>
            </a:r>
            <a:r>
              <a:rPr sz="2000" dirty="0">
                <a:solidFill>
                  <a:schemeClr val="bg2">
                    <a:lumMod val="50000"/>
                  </a:schemeClr>
                </a:solidFill>
                <a:cs typeface="+mn-ea"/>
                <a:sym typeface="+mn-lt"/>
              </a:rPr>
              <a:t>机供品的配备会随着航季的变化、旅客的需求、时刻的调整而做出相应的修订。乘务员要及时掌握这些信息，做到心中有数、 准备充分。</a:t>
            </a:r>
            <a:endParaRPr sz="20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000" b="1" dirty="0">
                <a:solidFill>
                  <a:schemeClr val="bg2">
                    <a:lumMod val="50000"/>
                  </a:schemeClr>
                </a:solidFill>
                <a:cs typeface="+mn-ea"/>
                <a:sym typeface="+mn-lt"/>
              </a:rPr>
              <a:t>做好航前准备。</a:t>
            </a:r>
            <a:r>
              <a:rPr sz="2000" dirty="0">
                <a:solidFill>
                  <a:schemeClr val="bg2">
                    <a:lumMod val="50000"/>
                  </a:schemeClr>
                </a:solidFill>
                <a:cs typeface="+mn-ea"/>
                <a:sym typeface="+mn-lt"/>
              </a:rPr>
              <a:t>乘务员在执行航班前必须做好航前准备，包括配备标准、旅客人数、餐饮品种等内容。遇到航班延误，起飞时刻发生 变化，供应的餐种也要随之变化。</a:t>
            </a:r>
            <a:endParaRPr sz="2000" dirty="0">
              <a:solidFill>
                <a:schemeClr val="bg2">
                  <a:lumMod val="50000"/>
                </a:schemeClr>
              </a:solidFill>
              <a:cs typeface="+mn-ea"/>
              <a:sym typeface="+mn-lt"/>
            </a:endParaRPr>
          </a:p>
          <a:p>
            <a:pPr marL="457200" lvl="0" indent="-457200" algn="l">
              <a:lnSpc>
                <a:spcPct val="150000"/>
              </a:lnSpc>
              <a:buClrTx/>
              <a:buSzTx/>
              <a:buFont typeface="+mj-ea"/>
              <a:buAutoNum type="circleNumDbPlain"/>
            </a:pPr>
            <a:r>
              <a:rPr sz="2000" b="1" dirty="0">
                <a:solidFill>
                  <a:schemeClr val="bg2">
                    <a:lumMod val="50000"/>
                  </a:schemeClr>
                </a:solidFill>
                <a:cs typeface="+mn-ea"/>
                <a:sym typeface="+mn-lt"/>
              </a:rPr>
              <a:t>掌握服务要求。</a:t>
            </a:r>
            <a:r>
              <a:rPr sz="2000" dirty="0">
                <a:solidFill>
                  <a:schemeClr val="bg2">
                    <a:lumMod val="50000"/>
                  </a:schemeClr>
                </a:solidFill>
                <a:cs typeface="+mn-ea"/>
                <a:sym typeface="+mn-lt"/>
              </a:rPr>
              <a:t>乘务员应熟练掌握机供品的供应方法、服务要求和注意事项，保证旅客得到良好的服务体验。乘务员要贯彻执行业务 部门制定的各项服务要求，体现机供品提升服务价值的作用。</a:t>
            </a:r>
            <a:endParaRPr sz="2000" dirty="0">
              <a:solidFill>
                <a:schemeClr val="bg2">
                  <a:lumMod val="50000"/>
                </a:schemeClr>
              </a:solidFill>
              <a:cs typeface="+mn-ea"/>
              <a:sym typeface="+mn-lt"/>
            </a:endParaRPr>
          </a:p>
        </p:txBody>
      </p:sp>
      <p:sp>
        <p:nvSpPr>
          <p:cNvPr id="4" name="文本框 3"/>
          <p:cNvSpPr txBox="1"/>
          <p:nvPr/>
        </p:nvSpPr>
        <p:spPr>
          <a:xfrm>
            <a:off x="969010" y="135890"/>
            <a:ext cx="9074785" cy="922020"/>
          </a:xfrm>
          <a:prstGeom prst="rect">
            <a:avLst/>
          </a:prstGeom>
          <a:noFill/>
        </p:spPr>
        <p:txBody>
          <a:bodyPr wrap="square" rtlCol="0">
            <a:spAutoFit/>
          </a:bodyPr>
          <a:p>
            <a:pPr lvl="0" algn="l">
              <a:lnSpc>
                <a:spcPct val="150000"/>
              </a:lnSpc>
              <a:buClrTx/>
              <a:buSzTx/>
              <a:buFontTx/>
            </a:pPr>
            <a:r>
              <a:rPr sz="3600" dirty="0">
                <a:solidFill>
                  <a:schemeClr val="bg2">
                    <a:lumMod val="50000"/>
                  </a:schemeClr>
                </a:solidFill>
                <a:cs typeface="+mn-ea"/>
                <a:sym typeface="+mn-lt"/>
              </a:rPr>
              <a:t>机供品管理要求</a:t>
            </a:r>
            <a:endParaRPr lang="zh-CN" altLang="en-US" sz="3600" dirty="0">
              <a:solidFill>
                <a:schemeClr val="bg2">
                  <a:lumMod val="50000"/>
                </a:schemeClr>
              </a:solidFill>
              <a:cs typeface="+mn-ea"/>
              <a:sym typeface="+mn-lt"/>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3784600"/>
          </a:xfrm>
          <a:prstGeom prst="rect">
            <a:avLst/>
          </a:prstGeom>
          <a:noFill/>
          <a:ln>
            <a:noFill/>
          </a:ln>
        </p:spPr>
        <p:txBody>
          <a:bodyPr wrap="square" rtlCol="0">
            <a:spAutoFit/>
          </a:bodyPr>
          <a:lstStyle/>
          <a:p>
            <a:pPr marL="457200" indent="-457200">
              <a:lnSpc>
                <a:spcPct val="150000"/>
              </a:lnSpc>
              <a:buClrTx/>
              <a:buSzTx/>
              <a:buFont typeface="+mj-lt"/>
              <a:buAutoNum type="arabicPeriod" startAt="2"/>
            </a:pPr>
            <a:r>
              <a:rPr sz="2000" b="1" dirty="0">
                <a:solidFill>
                  <a:schemeClr val="bg2">
                    <a:lumMod val="50000"/>
                  </a:schemeClr>
                </a:solidFill>
                <a:cs typeface="+mn-ea"/>
                <a:sym typeface="+mn-lt"/>
              </a:rPr>
              <a:t>航前仔细清点。</a:t>
            </a:r>
            <a:r>
              <a:rPr sz="2000" dirty="0">
                <a:solidFill>
                  <a:schemeClr val="bg2">
                    <a:lumMod val="50000"/>
                  </a:schemeClr>
                </a:solidFill>
                <a:cs typeface="+mn-ea"/>
                <a:sym typeface="+mn-lt"/>
              </a:rPr>
              <a:t>机供品由地面工作人员先于机组登机前装载上机，存放 于规定的位置。乘务员登机后在完成清点的前提下，与地面工作人员确 认签字。</a:t>
            </a:r>
            <a:endParaRPr sz="2000" dirty="0">
              <a:solidFill>
                <a:schemeClr val="bg2">
                  <a:lumMod val="50000"/>
                </a:schemeClr>
              </a:solidFill>
              <a:cs typeface="+mn-ea"/>
              <a:sym typeface="+mn-lt"/>
            </a:endParaRPr>
          </a:p>
          <a:p>
            <a:pPr marL="457200" indent="-457200">
              <a:lnSpc>
                <a:spcPct val="150000"/>
              </a:lnSpc>
              <a:buClrTx/>
              <a:buSzTx/>
              <a:buFont typeface="+mj-ea"/>
              <a:buAutoNum type="circleNumDbPlain"/>
            </a:pPr>
            <a:r>
              <a:rPr sz="2000" b="1" dirty="0">
                <a:solidFill>
                  <a:schemeClr val="bg2">
                    <a:lumMod val="50000"/>
                  </a:schemeClr>
                </a:solidFill>
                <a:cs typeface="+mn-ea"/>
                <a:sym typeface="+mn-lt"/>
              </a:rPr>
              <a:t>核查铅封。</a:t>
            </a:r>
            <a:r>
              <a:rPr sz="2000" dirty="0">
                <a:solidFill>
                  <a:schemeClr val="bg2">
                    <a:lumMod val="50000"/>
                  </a:schemeClr>
                </a:solidFill>
                <a:cs typeface="+mn-ea"/>
                <a:sym typeface="+mn-lt"/>
              </a:rPr>
              <a:t>由于航空安全运输的要求，机供品从仓库运输到飞机上 必须进行铅封，乘务员要仔细核对铅封号，并对上机的机供品进行 全面的安全检查，防止外来物品夹带上机。</a:t>
            </a:r>
            <a:endParaRPr sz="2000" dirty="0">
              <a:solidFill>
                <a:schemeClr val="bg2">
                  <a:lumMod val="50000"/>
                </a:schemeClr>
              </a:solidFill>
              <a:cs typeface="+mn-ea"/>
              <a:sym typeface="+mn-lt"/>
            </a:endParaRPr>
          </a:p>
          <a:p>
            <a:pPr marL="457200" indent="-457200">
              <a:lnSpc>
                <a:spcPct val="150000"/>
              </a:lnSpc>
              <a:buClrTx/>
              <a:buSzTx/>
              <a:buFont typeface="+mj-ea"/>
              <a:buAutoNum type="circleNumDbPlain"/>
            </a:pPr>
            <a:r>
              <a:rPr sz="2000" b="1" dirty="0">
                <a:solidFill>
                  <a:schemeClr val="bg2">
                    <a:lumMod val="50000"/>
                  </a:schemeClr>
                </a:solidFill>
                <a:cs typeface="+mn-ea"/>
                <a:sym typeface="+mn-lt"/>
              </a:rPr>
              <a:t>标准清点。</a:t>
            </a:r>
            <a:r>
              <a:rPr sz="2000" dirty="0">
                <a:solidFill>
                  <a:schemeClr val="bg2">
                    <a:lumMod val="50000"/>
                  </a:schemeClr>
                </a:solidFill>
                <a:cs typeface="+mn-ea"/>
                <a:sym typeface="+mn-lt"/>
              </a:rPr>
              <a:t>乘务员要根据机供品单据上的配备数量和种类进行核对， 避免出现机供品数量的短缺和种类不符的现象，对后续的服务造成 影响或航班延误。</a:t>
            </a:r>
            <a:endParaRPr sz="2000" dirty="0">
              <a:solidFill>
                <a:schemeClr val="bg2">
                  <a:lumMod val="50000"/>
                </a:schemeClr>
              </a:solidFill>
              <a:cs typeface="+mn-ea"/>
              <a:sym typeface="+mn-lt"/>
            </a:endParaRPr>
          </a:p>
          <a:p>
            <a:pPr marL="457200" indent="-457200">
              <a:lnSpc>
                <a:spcPct val="150000"/>
              </a:lnSpc>
              <a:buClrTx/>
              <a:buSzTx/>
              <a:buFont typeface="+mj-ea"/>
              <a:buAutoNum type="circleNumDbPlain"/>
            </a:pPr>
            <a:r>
              <a:rPr sz="2000" b="1" dirty="0">
                <a:solidFill>
                  <a:schemeClr val="bg2">
                    <a:lumMod val="50000"/>
                  </a:schemeClr>
                </a:solidFill>
                <a:cs typeface="+mn-ea"/>
                <a:sym typeface="+mn-lt"/>
              </a:rPr>
              <a:t>质量抽查。</a:t>
            </a:r>
            <a:r>
              <a:rPr sz="2000" dirty="0">
                <a:solidFill>
                  <a:schemeClr val="bg2">
                    <a:lumMod val="50000"/>
                  </a:schemeClr>
                </a:solidFill>
                <a:cs typeface="+mn-ea"/>
                <a:sym typeface="+mn-lt"/>
              </a:rPr>
              <a:t>乘务员要抽查机供品的配机质量，如餐食的有效保质期、外包装的完好和用具的卫生质量等，确保机供品的质量符合健康卫 生安全的要求。</a:t>
            </a:r>
            <a:endParaRPr sz="20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a:lnSpc>
                <a:spcPct val="150000"/>
              </a:lnSpc>
              <a:buClrTx/>
              <a:buSzTx/>
              <a:buFontTx/>
            </a:pPr>
            <a:r>
              <a:rPr sz="3600" dirty="0">
                <a:solidFill>
                  <a:schemeClr val="bg2">
                    <a:lumMod val="50000"/>
                  </a:schemeClr>
                </a:solidFill>
                <a:cs typeface="+mn-ea"/>
                <a:sym typeface="+mn-lt"/>
              </a:rPr>
              <a:t>机供品管理</a:t>
            </a:r>
            <a:r>
              <a:rPr lang="zh-CN" sz="3600" dirty="0">
                <a:solidFill>
                  <a:schemeClr val="bg2">
                    <a:lumMod val="50000"/>
                  </a:schemeClr>
                </a:solidFill>
                <a:cs typeface="+mn-ea"/>
                <a:sym typeface="+mn-lt"/>
              </a:rPr>
              <a:t>要求</a:t>
            </a:r>
            <a:endParaRPr lang="zh-CN" sz="3600" dirty="0">
              <a:solidFill>
                <a:schemeClr val="bg2">
                  <a:lumMod val="50000"/>
                </a:schemeClr>
              </a:solidFill>
              <a:cs typeface="+mn-ea"/>
              <a:sym typeface="+mn-lt"/>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8020" y="1185019"/>
            <a:ext cx="11288380" cy="3784600"/>
          </a:xfrm>
          <a:prstGeom prst="rect">
            <a:avLst/>
          </a:prstGeom>
          <a:noFill/>
          <a:ln>
            <a:noFill/>
          </a:ln>
        </p:spPr>
        <p:txBody>
          <a:bodyPr wrap="square" rtlCol="0">
            <a:spAutoFit/>
          </a:bodyPr>
          <a:lstStyle/>
          <a:p>
            <a:pPr marL="457200" indent="-457200">
              <a:lnSpc>
                <a:spcPct val="150000"/>
              </a:lnSpc>
              <a:buClrTx/>
              <a:buSzTx/>
              <a:buFont typeface="+mj-lt"/>
              <a:buAutoNum type="arabicPeriod" startAt="3"/>
            </a:pPr>
            <a:r>
              <a:rPr sz="2000" b="1" dirty="0">
                <a:solidFill>
                  <a:schemeClr val="bg2">
                    <a:lumMod val="50000"/>
                  </a:schemeClr>
                </a:solidFill>
                <a:cs typeface="+mn-ea"/>
                <a:sym typeface="+mn-lt"/>
              </a:rPr>
              <a:t>加强过站监控。</a:t>
            </a:r>
            <a:r>
              <a:rPr sz="2000" dirty="0">
                <a:solidFill>
                  <a:schemeClr val="bg2">
                    <a:lumMod val="50000"/>
                  </a:schemeClr>
                </a:solidFill>
                <a:cs typeface="+mn-ea"/>
                <a:sym typeface="+mn-lt"/>
              </a:rPr>
              <a:t>航班在过站期间会对机供品进行配送和增补。乘务员要了解乘机人数临时变化的情况，及时通知地面工作人员做好配送和增补 ；同时要加强过站期间的监控，防止发生机供品不必要的损耗。</a:t>
            </a:r>
            <a:endParaRPr sz="2000" dirty="0">
              <a:solidFill>
                <a:schemeClr val="bg2">
                  <a:lumMod val="50000"/>
                </a:schemeClr>
              </a:solidFill>
              <a:cs typeface="+mn-ea"/>
              <a:sym typeface="+mn-lt"/>
            </a:endParaRPr>
          </a:p>
          <a:p>
            <a:pPr marL="457200" indent="-457200">
              <a:lnSpc>
                <a:spcPct val="150000"/>
              </a:lnSpc>
              <a:buClrTx/>
              <a:buSzTx/>
              <a:buFont typeface="+mj-ea"/>
              <a:buAutoNum type="circleNumDbPlain"/>
            </a:pPr>
            <a:r>
              <a:rPr sz="2000" b="1" dirty="0">
                <a:solidFill>
                  <a:schemeClr val="bg2">
                    <a:lumMod val="50000"/>
                  </a:schemeClr>
                </a:solidFill>
                <a:cs typeface="+mn-ea"/>
                <a:sym typeface="+mn-lt"/>
              </a:rPr>
              <a:t>旅客人数变化。</a:t>
            </a:r>
            <a:r>
              <a:rPr sz="2000" dirty="0">
                <a:solidFill>
                  <a:schemeClr val="bg2">
                    <a:lumMod val="50000"/>
                  </a:schemeClr>
                </a:solidFill>
                <a:cs typeface="+mn-ea"/>
                <a:sym typeface="+mn-lt"/>
              </a:rPr>
              <a:t>乘务员要在过站期间及时了解下一航段的旅客人数， 一旦发生人数变化，与机供品配备数量不符合，要及时通知地面工 作人员进行补充或回退。</a:t>
            </a:r>
            <a:endParaRPr sz="2000" dirty="0">
              <a:solidFill>
                <a:schemeClr val="bg2">
                  <a:lumMod val="50000"/>
                </a:schemeClr>
              </a:solidFill>
              <a:cs typeface="+mn-ea"/>
              <a:sym typeface="+mn-lt"/>
            </a:endParaRPr>
          </a:p>
          <a:p>
            <a:pPr marL="457200" indent="-457200">
              <a:lnSpc>
                <a:spcPct val="150000"/>
              </a:lnSpc>
              <a:buClrTx/>
              <a:buSzTx/>
              <a:buFont typeface="+mj-ea"/>
              <a:buAutoNum type="circleNumDbPlain"/>
            </a:pPr>
            <a:r>
              <a:rPr sz="2000" b="1" dirty="0">
                <a:solidFill>
                  <a:schemeClr val="bg2">
                    <a:lumMod val="50000"/>
                  </a:schemeClr>
                </a:solidFill>
                <a:cs typeface="+mn-ea"/>
                <a:sym typeface="+mn-lt"/>
              </a:rPr>
              <a:t>防止意外消耗。</a:t>
            </a:r>
            <a:r>
              <a:rPr sz="2000" dirty="0">
                <a:solidFill>
                  <a:schemeClr val="bg2">
                    <a:lumMod val="50000"/>
                  </a:schemeClr>
                </a:solidFill>
                <a:cs typeface="+mn-ea"/>
                <a:sym typeface="+mn-lt"/>
              </a:rPr>
              <a:t>过站期间会有客舱清洁、设备检修等地面人员进入 客舱，乘务员要加强机供品的保管和监控，避免发生误将正常的机 供品当做废弃物而卸下飞机的现象，不但造成意外的浪费，还会影 响后续航班的正常服务。</a:t>
            </a:r>
            <a:endParaRPr sz="20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a:lnSpc>
                <a:spcPct val="150000"/>
              </a:lnSpc>
              <a:buClrTx/>
              <a:buSzTx/>
              <a:buFontTx/>
            </a:pPr>
            <a:r>
              <a:rPr sz="3600" dirty="0">
                <a:solidFill>
                  <a:schemeClr val="bg2">
                    <a:lumMod val="50000"/>
                  </a:schemeClr>
                </a:solidFill>
                <a:cs typeface="+mn-ea"/>
                <a:sym typeface="+mn-lt"/>
              </a:rPr>
              <a:t>机供品管理要求</a:t>
            </a:r>
            <a:endParaRPr sz="3600" dirty="0">
              <a:solidFill>
                <a:schemeClr val="bg2">
                  <a:lumMod val="50000"/>
                </a:schemeClr>
              </a:solidFill>
              <a:cs typeface="+mn-ea"/>
              <a:sym typeface="+mn-lt"/>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07385" y="1370439"/>
            <a:ext cx="11288380" cy="1753235"/>
          </a:xfrm>
          <a:prstGeom prst="rect">
            <a:avLst/>
          </a:prstGeom>
          <a:noFill/>
          <a:ln>
            <a:noFill/>
          </a:ln>
        </p:spPr>
        <p:txBody>
          <a:bodyPr wrap="square" rtlCol="0">
            <a:spAutoFit/>
          </a:bodyPr>
          <a:lstStyle/>
          <a:p>
            <a:pPr marL="457200" lvl="0" indent="-457200" algn="l">
              <a:lnSpc>
                <a:spcPct val="150000"/>
              </a:lnSpc>
              <a:buClrTx/>
              <a:buSzTx/>
              <a:buFont typeface="+mj-lt"/>
              <a:buAutoNum type="arabicPeriod" startAt="4"/>
            </a:pPr>
            <a:r>
              <a:rPr sz="2400" b="1" dirty="0">
                <a:solidFill>
                  <a:schemeClr val="bg2">
                    <a:lumMod val="50000"/>
                  </a:schemeClr>
                </a:solidFill>
                <a:cs typeface="+mn-ea"/>
                <a:sym typeface="+mn-lt"/>
              </a:rPr>
              <a:t>航后回收交接。</a:t>
            </a:r>
            <a:r>
              <a:rPr sz="2400" dirty="0">
                <a:solidFill>
                  <a:schemeClr val="bg2">
                    <a:lumMod val="50000"/>
                  </a:schemeClr>
                </a:solidFill>
                <a:cs typeface="+mn-ea"/>
                <a:sym typeface="+mn-lt"/>
              </a:rPr>
              <a:t>结束航班任务前，乘务员要对剩余的机供品进行清点、整理和分类，集中放置在规定的位置并准确填写机供品使用情况，在有条件的情况下，做好与地面人员的当面交接工作。</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922020"/>
          </a:xfrm>
          <a:prstGeom prst="rect">
            <a:avLst/>
          </a:prstGeom>
          <a:noFill/>
        </p:spPr>
        <p:txBody>
          <a:bodyPr wrap="square" rtlCol="0">
            <a:spAutoFit/>
          </a:bodyPr>
          <a:p>
            <a:pPr>
              <a:lnSpc>
                <a:spcPct val="150000"/>
              </a:lnSpc>
              <a:buClrTx/>
              <a:buSzTx/>
              <a:buFontTx/>
            </a:pPr>
            <a:r>
              <a:rPr sz="3600" dirty="0">
                <a:solidFill>
                  <a:schemeClr val="bg2">
                    <a:lumMod val="50000"/>
                  </a:schemeClr>
                </a:solidFill>
                <a:cs typeface="+mn-ea"/>
                <a:sym typeface="+mn-lt"/>
              </a:rPr>
              <a:t>机供品管理要求</a:t>
            </a:r>
            <a:endParaRPr lang="zh-CN" altLang="en-US" sz="3600" dirty="0">
              <a:solidFill>
                <a:schemeClr val="bg2">
                  <a:lumMod val="50000"/>
                </a:schemeClr>
              </a:solidFill>
              <a:cs typeface="+mn-ea"/>
              <a:sym typeface="+mn-lt"/>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903605" y="1263015"/>
            <a:ext cx="8898255" cy="3969385"/>
          </a:xfrm>
          <a:prstGeom prst="rect">
            <a:avLst/>
          </a:prstGeom>
          <a:noFill/>
          <a:ln>
            <a:noFill/>
          </a:ln>
        </p:spPr>
        <p:txBody>
          <a:bodyPr wrap="square" rtlCol="0">
            <a:spAutoFit/>
          </a:bodyPr>
          <a:lstStyle/>
          <a:p>
            <a:pPr marL="457200" indent="-457200">
              <a:lnSpc>
                <a:spcPct val="150000"/>
              </a:lnSpc>
              <a:buClrTx/>
              <a:buSzTx/>
              <a:buFont typeface="+mj-lt"/>
              <a:buAutoNum type="arabicPeriod"/>
            </a:pPr>
            <a:r>
              <a:rPr sz="2400" dirty="0">
                <a:solidFill>
                  <a:schemeClr val="bg2">
                    <a:lumMod val="50000"/>
                  </a:schemeClr>
                </a:solidFill>
                <a:cs typeface="+mn-ea"/>
                <a:sym typeface="+mn-lt"/>
              </a:rPr>
              <a:t>有助于充分发挥机供品的效能。乘务员要充分利用机上配备的机供品资源，根据旅客的需求、航班的特点和季节的因素等，合理使用和调节机供品，发挥机供品的最大效能，从而提高旅客的满意度。</a:t>
            </a:r>
            <a:endParaRPr sz="2400" dirty="0">
              <a:solidFill>
                <a:schemeClr val="bg2">
                  <a:lumMod val="50000"/>
                </a:schemeClr>
              </a:solidFill>
              <a:cs typeface="+mn-ea"/>
              <a:sym typeface="+mn-lt"/>
            </a:endParaRPr>
          </a:p>
          <a:p>
            <a:pPr marL="457200" indent="-457200">
              <a:lnSpc>
                <a:spcPct val="150000"/>
              </a:lnSpc>
              <a:buClrTx/>
              <a:buSzTx/>
              <a:buFont typeface="+mj-lt"/>
              <a:buAutoNum type="arabicPeriod"/>
            </a:pPr>
            <a:r>
              <a:rPr sz="2400" dirty="0">
                <a:solidFill>
                  <a:schemeClr val="bg2">
                    <a:lumMod val="50000"/>
                  </a:schemeClr>
                </a:solidFill>
                <a:cs typeface="+mn-ea"/>
                <a:sym typeface="+mn-lt"/>
              </a:rPr>
              <a:t>有助于推进精细化管理。机供品是航空公司的成本支出，乘务员要树立成本控制意识，加强对机供品的使用管理，倡导绿色环保理念，实现降本增效。</a:t>
            </a:r>
            <a:endParaRPr sz="2400" dirty="0">
              <a:solidFill>
                <a:schemeClr val="bg2">
                  <a:lumMod val="50000"/>
                </a:schemeClr>
              </a:solidFill>
              <a:cs typeface="+mn-ea"/>
              <a:sym typeface="+mn-lt"/>
            </a:endParaRPr>
          </a:p>
        </p:txBody>
      </p:sp>
      <p:sp>
        <p:nvSpPr>
          <p:cNvPr id="4" name="文本框 3"/>
          <p:cNvSpPr txBox="1"/>
          <p:nvPr/>
        </p:nvSpPr>
        <p:spPr>
          <a:xfrm>
            <a:off x="1073150" y="262890"/>
            <a:ext cx="9074785" cy="922020"/>
          </a:xfrm>
          <a:prstGeom prst="rect">
            <a:avLst/>
          </a:prstGeom>
          <a:noFill/>
        </p:spPr>
        <p:txBody>
          <a:bodyPr wrap="square" rtlCol="0">
            <a:spAutoFit/>
          </a:bodyPr>
          <a:p>
            <a:pPr>
              <a:lnSpc>
                <a:spcPct val="150000"/>
              </a:lnSpc>
              <a:buClrTx/>
              <a:buSzTx/>
              <a:buFontTx/>
            </a:pPr>
            <a:r>
              <a:rPr sz="3600" dirty="0">
                <a:solidFill>
                  <a:schemeClr val="bg2">
                    <a:lumMod val="50000"/>
                  </a:schemeClr>
                </a:solidFill>
                <a:cs typeface="+mn-ea"/>
                <a:sym typeface="+mn-lt"/>
              </a:rPr>
              <a:t>机供品管理的意义</a:t>
            </a:r>
            <a:endParaRPr lang="zh-CN" altLang="en-US" sz="3600" dirty="0">
              <a:solidFill>
                <a:schemeClr val="bg2">
                  <a:lumMod val="50000"/>
                </a:schemeClr>
              </a:solidFill>
              <a:cs typeface="+mn-ea"/>
              <a:sym typeface="+mn-lt"/>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4" name="文本框 3"/>
          <p:cNvSpPr txBox="1"/>
          <p:nvPr/>
        </p:nvSpPr>
        <p:spPr>
          <a:xfrm>
            <a:off x="984885" y="135890"/>
            <a:ext cx="9074785" cy="922020"/>
          </a:xfrm>
          <a:prstGeom prst="rect">
            <a:avLst/>
          </a:prstGeom>
          <a:noFill/>
        </p:spPr>
        <p:txBody>
          <a:bodyPr wrap="square" rtlCol="0">
            <a:spAutoFit/>
          </a:bodyPr>
          <a:p>
            <a:pPr>
              <a:lnSpc>
                <a:spcPct val="150000"/>
              </a:lnSpc>
              <a:buClrTx/>
              <a:buSzTx/>
              <a:buFontTx/>
            </a:pPr>
            <a:r>
              <a:rPr lang="zh-CN" altLang="en-US" sz="3600" dirty="0">
                <a:solidFill>
                  <a:schemeClr val="tx1">
                    <a:lumMod val="65000"/>
                    <a:lumOff val="35000"/>
                  </a:schemeClr>
                </a:solidFill>
                <a:cs typeface="+mn-ea"/>
                <a:sym typeface="+mn-lt"/>
              </a:rPr>
              <a:t>特殊餐食</a:t>
            </a:r>
            <a:endParaRPr lang="zh-CN" altLang="en-US" sz="3600" dirty="0">
              <a:solidFill>
                <a:schemeClr val="tx1">
                  <a:lumMod val="65000"/>
                  <a:lumOff val="35000"/>
                </a:schemeClr>
              </a:solidFill>
              <a:cs typeface="+mn-ea"/>
              <a:sym typeface="+mn-lt"/>
            </a:endParaRPr>
          </a:p>
        </p:txBody>
      </p:sp>
      <p:sp>
        <p:nvSpPr>
          <p:cNvPr id="2" name="文本框 1"/>
          <p:cNvSpPr txBox="1"/>
          <p:nvPr>
            <p:custDataLst>
              <p:tags r:id="rId5"/>
            </p:custDataLst>
          </p:nvPr>
        </p:nvSpPr>
        <p:spPr>
          <a:xfrm>
            <a:off x="903605" y="1263015"/>
            <a:ext cx="8898255" cy="2861310"/>
          </a:xfrm>
          <a:prstGeom prst="rect">
            <a:avLst/>
          </a:prstGeom>
          <a:noFill/>
          <a:ln>
            <a:noFill/>
          </a:ln>
        </p:spPr>
        <p:txBody>
          <a:bodyPr wrap="square" rtlCol="0">
            <a:spAutoFit/>
          </a:bodyPr>
          <a:p>
            <a:pPr indent="0">
              <a:lnSpc>
                <a:spcPct val="150000"/>
              </a:lnSpc>
              <a:buClrTx/>
              <a:buSzTx/>
              <a:buFont typeface="+mj-lt"/>
              <a:buNone/>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特殊餐食是为了不得已的原因不能食用正常机内餐食的乘客而特别准备的， 除了特殊餐食以外的乘客不能依据个人喜好而申请餐食。</a:t>
            </a:r>
            <a:endParaRPr sz="2400" dirty="0">
              <a:solidFill>
                <a:schemeClr val="bg2">
                  <a:lumMod val="50000"/>
                </a:schemeClr>
              </a:solidFill>
              <a:cs typeface="+mn-ea"/>
              <a:sym typeface="+mn-lt"/>
            </a:endParaRPr>
          </a:p>
          <a:p>
            <a:pPr indent="0">
              <a:lnSpc>
                <a:spcPct val="150000"/>
              </a:lnSpc>
              <a:buClrTx/>
              <a:buSzTx/>
              <a:buFont typeface="+mj-lt"/>
              <a:buNone/>
            </a:pPr>
            <a:r>
              <a:rPr lang="en-US" sz="2400" dirty="0">
                <a:solidFill>
                  <a:schemeClr val="bg2">
                    <a:lumMod val="50000"/>
                  </a:schemeClr>
                </a:solidFill>
                <a:cs typeface="+mn-ea"/>
                <a:sym typeface="+mn-lt"/>
              </a:rPr>
              <a:t>    </a:t>
            </a:r>
            <a:r>
              <a:rPr sz="2400" dirty="0">
                <a:solidFill>
                  <a:schemeClr val="bg2">
                    <a:lumMod val="50000"/>
                  </a:schemeClr>
                </a:solidFill>
                <a:cs typeface="+mn-ea"/>
                <a:sym typeface="+mn-lt"/>
              </a:rPr>
              <a:t>旅客应在起飞前至少24小时 (犹太餐除外) 向售票点或售票网站提出申请预订。</a:t>
            </a:r>
            <a:endParaRPr sz="2400" dirty="0">
              <a:solidFill>
                <a:schemeClr val="bg2">
                  <a:lumMod val="50000"/>
                </a:schemeClr>
              </a:solidFill>
              <a:cs typeface="+mn-ea"/>
              <a:sym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675965" y="1420604"/>
            <a:ext cx="11288380" cy="3322955"/>
          </a:xfrm>
          <a:prstGeom prst="rect">
            <a:avLst/>
          </a:prstGeom>
          <a:noFill/>
          <a:ln>
            <a:noFill/>
          </a:ln>
        </p:spPr>
        <p:txBody>
          <a:bodyPr wrap="square" rtlCol="0">
            <a:spAutoFit/>
          </a:bodyPr>
          <a:lstStyle/>
          <a:p>
            <a:pPr marL="457200" lvl="0" indent="-457200" algn="l">
              <a:lnSpc>
                <a:spcPct val="150000"/>
              </a:lnSpc>
              <a:buClrTx/>
              <a:buSzTx/>
              <a:buFont typeface="+mj-lt"/>
              <a:buAutoNum type="arabicPeriod" startAt="3"/>
            </a:pPr>
            <a:r>
              <a:rPr sz="2000" dirty="0">
                <a:solidFill>
                  <a:schemeClr val="bg2">
                    <a:lumMod val="50000"/>
                  </a:schemeClr>
                </a:solidFill>
                <a:cs typeface="+mn-ea"/>
                <a:sym typeface="+mn-lt"/>
              </a:rPr>
              <a:t>呼唤铃的按钮在 PSU 面板上，通过按压呼唤铃的按钮来控制呼唤铃灯的开关。当旅客需要乘务员提供服务或帮助时，可以通过按压呼唤铃的方式。乘务员需要在第一时间回复并提供相应服务。</a:t>
            </a:r>
            <a:endParaRPr sz="2000" dirty="0">
              <a:solidFill>
                <a:schemeClr val="bg2">
                  <a:lumMod val="50000"/>
                </a:schemeClr>
              </a:solidFill>
              <a:cs typeface="+mn-ea"/>
              <a:sym typeface="+mn-lt"/>
            </a:endParaRPr>
          </a:p>
          <a:p>
            <a:pPr marL="457200" lvl="0" indent="-457200" algn="l">
              <a:lnSpc>
                <a:spcPct val="150000"/>
              </a:lnSpc>
              <a:buClrTx/>
              <a:buSzTx/>
              <a:buFont typeface="+mj-lt"/>
              <a:buAutoNum type="arabicPeriod" startAt="4"/>
            </a:pPr>
            <a:r>
              <a:rPr sz="2000" dirty="0">
                <a:solidFill>
                  <a:schemeClr val="bg2">
                    <a:lumMod val="50000"/>
                  </a:schemeClr>
                </a:solidFill>
                <a:cs typeface="+mn-ea"/>
                <a:sym typeface="+mn-lt"/>
              </a:rPr>
              <a:t> “系好安全带”和“禁止吸烟”的信息提示灯位于旅客作为的上方，是由驾驶舱控制，用于提示旅客系好安全带以及在飞机上禁止吸烟。当“系 好安全带”信号灯亮时，飞机上全体人员都应按规定系好安全带。同时为了旅客安全，乘务组应提醒旅客当坐在座位上时，随时系上安全带。 飞机上的“禁止吸烟”信号牌处于长亮状态。</a:t>
            </a:r>
            <a:r>
              <a:rPr sz="2000" b="1" dirty="0">
                <a:solidFill>
                  <a:schemeClr val="bg2">
                    <a:lumMod val="50000"/>
                  </a:schemeClr>
                </a:solidFill>
                <a:cs typeface="+mn-ea"/>
                <a:sym typeface="+mn-lt"/>
              </a:rPr>
              <a:t>根据 CAAC 规定，国内航班全程禁止吸烟。</a:t>
            </a:r>
            <a:endParaRPr sz="2000" b="1" dirty="0">
              <a:solidFill>
                <a:schemeClr val="bg2">
                  <a:lumMod val="50000"/>
                </a:schemeClr>
              </a:solidFill>
              <a:cs typeface="+mn-ea"/>
              <a:sym typeface="+mn-lt"/>
            </a:endParaRPr>
          </a:p>
        </p:txBody>
      </p:sp>
      <p:sp>
        <p:nvSpPr>
          <p:cNvPr id="2" name="文本框 1"/>
          <p:cNvSpPr txBox="1"/>
          <p:nvPr>
            <p:custDataLst>
              <p:tags r:id="rId5"/>
            </p:custDataLst>
          </p:nvPr>
        </p:nvSpPr>
        <p:spPr>
          <a:xfrm>
            <a:off x="750570" y="288290"/>
            <a:ext cx="9074785" cy="922020"/>
          </a:xfrm>
          <a:prstGeom prst="rect">
            <a:avLst/>
          </a:prstGeom>
          <a:noFill/>
        </p:spPr>
        <p:txBody>
          <a:bodyPr wrap="square" rtlCol="0">
            <a:spAutoFit/>
          </a:bodyPr>
          <a:p>
            <a:pPr lvl="0" algn="l">
              <a:lnSpc>
                <a:spcPct val="150000"/>
              </a:lnSpc>
              <a:buClrTx/>
              <a:buSzTx/>
              <a:buFontTx/>
            </a:pPr>
            <a:r>
              <a:rPr sz="3600" dirty="0">
                <a:solidFill>
                  <a:schemeClr val="bg2">
                    <a:lumMod val="50000"/>
                  </a:schemeClr>
                </a:solidFill>
                <a:cs typeface="+mn-ea"/>
                <a:sym typeface="+mn-lt"/>
              </a:rPr>
              <a:t>乘客服务单元 (PSU)</a:t>
            </a:r>
            <a:endParaRPr lang="en-US" altLang="zh-CN" sz="3600" dirty="0">
              <a:solidFill>
                <a:schemeClr val="tx1">
                  <a:lumMod val="65000"/>
                  <a:lumOff val="35000"/>
                </a:schemeClr>
              </a:solidFill>
              <a:cs typeface="+mn-ea"/>
              <a:sym typeface="+mn-lt"/>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64834" l="0" r="52450"/>
                    </a14:imgEffect>
                  </a14:imgLayer>
                </a14:imgProps>
              </a:ext>
              <a:ext uri="{28A0092B-C50C-407E-A947-70E740481C1C}">
                <a14:useLocalDpi xmlns:a14="http://schemas.microsoft.com/office/drawing/2010/main" val="0"/>
              </a:ext>
            </a:extLst>
          </a:blip>
          <a:srcRect l="4796" t="7905" r="68334" b="39870"/>
          <a:stretch>
            <a:fillRect/>
          </a:stretch>
        </p:blipFill>
        <p:spPr>
          <a:xfrm>
            <a:off x="0" y="0"/>
            <a:ext cx="1291586" cy="1498600"/>
          </a:xfrm>
          <a:prstGeom prst="rect">
            <a:avLst/>
          </a:prstGeom>
        </p:spPr>
      </p:pic>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5230" b="100000" l="56481" r="100000">
                        <a14:foregroundMark x1="99638" y1="46483" x2="99928" y2="91512"/>
                        <a14:foregroundMark x1="97852" y1="46160" x2="82694" y2="71584"/>
                        <a14:foregroundMark x1="80908" y1="70493" x2="57229" y2="98868"/>
                        <a14:foregroundMark x1="96259" y1="47251" x2="81101" y2="68270"/>
                        <a14:foregroundMark x1="65749" y1="82862" x2="59015" y2="99636"/>
                      </a14:backgroundRemoval>
                    </a14:imgEffect>
                  </a14:imgLayer>
                </a14:imgProps>
              </a:ext>
              <a:ext uri="{28A0092B-C50C-407E-A947-70E740481C1C}">
                <a14:useLocalDpi xmlns:a14="http://schemas.microsoft.com/office/drawing/2010/main" val="0"/>
              </a:ext>
            </a:extLst>
          </a:blip>
          <a:srcRect l="59472" t="50250" r="5326" b="7406"/>
          <a:stretch>
            <a:fillRect/>
          </a:stretch>
        </p:blipFill>
        <p:spPr>
          <a:xfrm>
            <a:off x="10706100" y="5790996"/>
            <a:ext cx="1485900" cy="1067003"/>
          </a:xfrm>
          <a:prstGeom prst="rect">
            <a:avLst/>
          </a:prstGeom>
        </p:spPr>
      </p:pic>
      <p:sp>
        <p:nvSpPr>
          <p:cNvPr id="28" name="文本框 27"/>
          <p:cNvSpPr txBox="1"/>
          <p:nvPr/>
        </p:nvSpPr>
        <p:spPr>
          <a:xfrm>
            <a:off x="773755" y="1594594"/>
            <a:ext cx="11288380" cy="3415030"/>
          </a:xfrm>
          <a:prstGeom prst="rect">
            <a:avLst/>
          </a:prstGeom>
          <a:noFill/>
          <a:ln>
            <a:noFill/>
          </a:ln>
        </p:spPr>
        <p:txBody>
          <a:bodyPr wrap="square" rtlCol="0">
            <a:spAutoFit/>
          </a:bodyPr>
          <a:lstStyle/>
          <a:p>
            <a:pPr marL="457200" lvl="0" indent="-457200" algn="l">
              <a:lnSpc>
                <a:spcPct val="150000"/>
              </a:lnSpc>
              <a:buClrTx/>
              <a:buSzTx/>
              <a:buFont typeface="+mj-lt"/>
              <a:buAutoNum type="arabicPeriod"/>
            </a:pPr>
            <a:r>
              <a:rPr sz="2400" dirty="0">
                <a:solidFill>
                  <a:schemeClr val="bg2">
                    <a:lumMod val="50000"/>
                  </a:schemeClr>
                </a:solidFill>
                <a:cs typeface="+mn-ea"/>
                <a:sym typeface="+mn-lt"/>
              </a:rPr>
              <a:t>乘务员应起飞前清点验收特殊餐食的数量、种类，确认旅客座位，并与地面服务人交接。</a:t>
            </a:r>
            <a:endParaRPr sz="2400" dirty="0">
              <a:solidFill>
                <a:schemeClr val="bg2">
                  <a:lumMod val="50000"/>
                </a:schemeClr>
              </a:solidFill>
              <a:cs typeface="+mn-ea"/>
              <a:sym typeface="+mn-lt"/>
            </a:endParaRPr>
          </a:p>
          <a:p>
            <a:pPr marL="457200" lvl="0" indent="-457200" algn="l">
              <a:lnSpc>
                <a:spcPct val="150000"/>
              </a:lnSpc>
              <a:buClrTx/>
              <a:buSzTx/>
              <a:buFont typeface="+mj-lt"/>
              <a:buAutoNum type="arabicPeriod"/>
            </a:pPr>
            <a:r>
              <a:rPr sz="2400" dirty="0">
                <a:solidFill>
                  <a:schemeClr val="bg2">
                    <a:lumMod val="50000"/>
                  </a:schemeClr>
                </a:solidFill>
                <a:cs typeface="+mn-ea"/>
                <a:sym typeface="+mn-lt"/>
              </a:rPr>
              <a:t>特殊餐应优先于正常餐提供。</a:t>
            </a:r>
            <a:endParaRPr sz="2400" dirty="0">
              <a:solidFill>
                <a:schemeClr val="bg2">
                  <a:lumMod val="50000"/>
                </a:schemeClr>
              </a:solidFill>
              <a:cs typeface="+mn-ea"/>
              <a:sym typeface="+mn-lt"/>
            </a:endParaRPr>
          </a:p>
          <a:p>
            <a:pPr marL="457200" lvl="0" indent="-457200" algn="l">
              <a:lnSpc>
                <a:spcPct val="150000"/>
              </a:lnSpc>
              <a:buClrTx/>
              <a:buSzTx/>
              <a:buFont typeface="+mj-lt"/>
              <a:buAutoNum type="arabicPeriod"/>
            </a:pPr>
            <a:r>
              <a:rPr sz="2400" dirty="0">
                <a:solidFill>
                  <a:schemeClr val="bg2">
                    <a:lumMod val="50000"/>
                  </a:schemeClr>
                </a:solidFill>
                <a:cs typeface="+mn-ea"/>
                <a:sym typeface="+mn-lt"/>
              </a:rPr>
              <a:t>如遇旅客在机上临时提出特殊餐食需求，应利用机上现有资源为旅客配备一份合适的餐食，并提示旅客下次乘机时可先预订特殊餐食。</a:t>
            </a:r>
            <a:endParaRPr sz="2400" dirty="0">
              <a:solidFill>
                <a:schemeClr val="bg2">
                  <a:lumMod val="50000"/>
                </a:schemeClr>
              </a:solidFill>
              <a:cs typeface="+mn-ea"/>
              <a:sym typeface="+mn-lt"/>
            </a:endParaRPr>
          </a:p>
          <a:p>
            <a:pPr marL="457200" lvl="0" indent="-457200" algn="l">
              <a:lnSpc>
                <a:spcPct val="150000"/>
              </a:lnSpc>
              <a:buClrTx/>
              <a:buSzTx/>
              <a:buFont typeface="+mj-lt"/>
              <a:buAutoNum type="arabicPeriod"/>
            </a:pPr>
            <a:r>
              <a:rPr sz="2400" dirty="0">
                <a:solidFill>
                  <a:schemeClr val="bg2">
                    <a:lumMod val="50000"/>
                  </a:schemeClr>
                </a:solidFill>
                <a:cs typeface="+mn-ea"/>
                <a:sym typeface="+mn-lt"/>
              </a:rPr>
              <a:t>婴幼儿的用餐应根据其监护人的要求适时提供。</a:t>
            </a:r>
            <a:endParaRPr sz="2400" dirty="0">
              <a:solidFill>
                <a:schemeClr val="bg2">
                  <a:lumMod val="50000"/>
                </a:schemeClr>
              </a:solidFill>
              <a:cs typeface="+mn-ea"/>
              <a:sym typeface="+mn-lt"/>
            </a:endParaRPr>
          </a:p>
        </p:txBody>
      </p:sp>
      <p:sp>
        <p:nvSpPr>
          <p:cNvPr id="4" name="文本框 3"/>
          <p:cNvSpPr txBox="1"/>
          <p:nvPr/>
        </p:nvSpPr>
        <p:spPr>
          <a:xfrm>
            <a:off x="984885" y="262890"/>
            <a:ext cx="9074785" cy="1753235"/>
          </a:xfrm>
          <a:prstGeom prst="rect">
            <a:avLst/>
          </a:prstGeom>
          <a:noFill/>
        </p:spPr>
        <p:txBody>
          <a:bodyPr wrap="square" rtlCol="0">
            <a:spAutoFit/>
          </a:bodyPr>
          <a:p>
            <a:pPr lvl="0" algn="l">
              <a:lnSpc>
                <a:spcPct val="150000"/>
              </a:lnSpc>
              <a:buClrTx/>
              <a:buSzTx/>
              <a:buFontTx/>
            </a:pPr>
            <a:r>
              <a:rPr lang="en-US" sz="3600" b="1" dirty="0">
                <a:solidFill>
                  <a:schemeClr val="bg2">
                    <a:lumMod val="50000"/>
                  </a:schemeClr>
                </a:solidFill>
                <a:cs typeface="+mn-ea"/>
                <a:sym typeface="+mn-lt"/>
              </a:rPr>
              <a:t> </a:t>
            </a:r>
            <a:r>
              <a:rPr sz="3600" b="1" dirty="0">
                <a:solidFill>
                  <a:schemeClr val="bg2">
                    <a:lumMod val="50000"/>
                  </a:schemeClr>
                </a:solidFill>
                <a:cs typeface="+mn-ea"/>
                <a:sym typeface="+mn-lt"/>
              </a:rPr>
              <a:t>特殊餐食供应</a:t>
            </a:r>
            <a:endParaRPr sz="3600" b="1" dirty="0">
              <a:solidFill>
                <a:schemeClr val="bg2">
                  <a:lumMod val="50000"/>
                </a:schemeClr>
              </a:solidFill>
              <a:cs typeface="+mn-ea"/>
              <a:sym typeface="+mn-lt"/>
            </a:endParaRPr>
          </a:p>
          <a:p>
            <a:pPr lvl="0" algn="l">
              <a:lnSpc>
                <a:spcPct val="150000"/>
              </a:lnSpc>
              <a:buClrTx/>
              <a:buSzTx/>
              <a:buFontTx/>
            </a:pPr>
            <a:endParaRPr lang="zh-CN" altLang="en-US" sz="3600" b="1" dirty="0">
              <a:solidFill>
                <a:schemeClr val="bg2">
                  <a:lumMod val="50000"/>
                </a:schemeClr>
              </a:solidFill>
              <a:cs typeface="+mn-ea"/>
              <a:sym typeface="+mn-lt"/>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2887" b="2887"/>
          <a:stretch>
            <a:fillRect/>
          </a:stretch>
        </p:blipFill>
        <p:spPr>
          <a:xfrm>
            <a:off x="0" y="0"/>
            <a:ext cx="12192000" cy="6858000"/>
          </a:xfrm>
          <a:prstGeom prst="rect">
            <a:avLst/>
          </a:prstGeom>
        </p:spPr>
      </p:pic>
      <p:sp>
        <p:nvSpPr>
          <p:cNvPr id="9" name="矩形 8"/>
          <p:cNvSpPr/>
          <p:nvPr/>
        </p:nvSpPr>
        <p:spPr>
          <a:xfrm>
            <a:off x="3555735" y="2967335"/>
            <a:ext cx="5080531" cy="922020"/>
          </a:xfrm>
          <a:prstGeom prst="rect">
            <a:avLst/>
          </a:prstGeom>
        </p:spPr>
        <p:txBody>
          <a:bodyPr wrap="square">
            <a:spAutoFit/>
          </a:bodyPr>
          <a:lstStyle/>
          <a:p>
            <a:pPr algn="dist"/>
            <a:r>
              <a:rPr sz="5400" dirty="0">
                <a:solidFill>
                  <a:schemeClr val="bg2">
                    <a:lumMod val="50000"/>
                  </a:schemeClr>
                </a:solidFill>
                <a:cs typeface="+mn-ea"/>
                <a:sym typeface="+mn-lt"/>
              </a:rPr>
              <a:t>感谢观看</a:t>
            </a:r>
            <a:endParaRPr sz="5400" dirty="0">
              <a:solidFill>
                <a:schemeClr val="bg2">
                  <a:lumMod val="50000"/>
                </a:schemeClr>
              </a:solidFill>
              <a:cs typeface="+mn-ea"/>
              <a:sym typeface="+mn-lt"/>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COMMONDATA" val="eyJoZGlkIjoiNWRlZmI2OTVkNWIwNjYxZmU0NTZiMTY3MTY4YzMyOTQifQ=="/>
  <p:tag name="KSO_WPP_MARK_KEY" val="80290444-08d9-488a-9702-f74b873a41e9"/>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15269</Words>
  <Application>WPS 演示</Application>
  <PresentationFormat>宽屏</PresentationFormat>
  <Paragraphs>739</Paragraphs>
  <Slides>91</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91</vt:i4>
      </vt:variant>
    </vt:vector>
  </HeadingPairs>
  <TitlesOfParts>
    <vt:vector size="99" baseType="lpstr">
      <vt:lpstr>Arial</vt:lpstr>
      <vt:lpstr>宋体</vt:lpstr>
      <vt:lpstr>Wingdings</vt:lpstr>
      <vt:lpstr>Wingdings</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Administrator</dc:creator>
  <cp:lastModifiedBy>miss ruan</cp:lastModifiedBy>
  <cp:revision>164</cp:revision>
  <dcterms:created xsi:type="dcterms:W3CDTF">2019-06-19T02:08:00Z</dcterms:created>
  <dcterms:modified xsi:type="dcterms:W3CDTF">2023-10-18T02:31:51Z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6150F00D27DE45D598957AD11B8373B1_11</vt:lpwstr>
  </property>
</Properties>
</file>